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5"/>
  </p:notesMasterIdLst>
  <p:handoutMasterIdLst>
    <p:handoutMasterId r:id="rId66"/>
  </p:handoutMasterIdLst>
  <p:sldIdLst>
    <p:sldId id="256" r:id="rId2"/>
    <p:sldId id="259" r:id="rId3"/>
    <p:sldId id="325" r:id="rId4"/>
    <p:sldId id="260" r:id="rId5"/>
    <p:sldId id="261" r:id="rId6"/>
    <p:sldId id="264" r:id="rId7"/>
    <p:sldId id="257" r:id="rId8"/>
    <p:sldId id="263" r:id="rId9"/>
    <p:sldId id="265" r:id="rId10"/>
    <p:sldId id="266" r:id="rId11"/>
    <p:sldId id="267" r:id="rId12"/>
    <p:sldId id="268" r:id="rId13"/>
    <p:sldId id="328" r:id="rId14"/>
    <p:sldId id="329" r:id="rId15"/>
    <p:sldId id="330" r:id="rId16"/>
    <p:sldId id="312" r:id="rId17"/>
    <p:sldId id="270" r:id="rId18"/>
    <p:sldId id="269" r:id="rId19"/>
    <p:sldId id="272" r:id="rId20"/>
    <p:sldId id="275" r:id="rId21"/>
    <p:sldId id="277" r:id="rId22"/>
    <p:sldId id="273" r:id="rId23"/>
    <p:sldId id="327" r:id="rId24"/>
    <p:sldId id="278" r:id="rId25"/>
    <p:sldId id="279" r:id="rId26"/>
    <p:sldId id="319" r:id="rId27"/>
    <p:sldId id="280" r:id="rId28"/>
    <p:sldId id="331" r:id="rId29"/>
    <p:sldId id="326" r:id="rId30"/>
    <p:sldId id="332" r:id="rId31"/>
    <p:sldId id="291" r:id="rId32"/>
    <p:sldId id="306" r:id="rId33"/>
    <p:sldId id="301" r:id="rId34"/>
    <p:sldId id="321" r:id="rId35"/>
    <p:sldId id="304" r:id="rId36"/>
    <p:sldId id="318" r:id="rId37"/>
    <p:sldId id="290" r:id="rId38"/>
    <p:sldId id="310" r:id="rId39"/>
    <p:sldId id="307" r:id="rId40"/>
    <p:sldId id="309" r:id="rId41"/>
    <p:sldId id="283" r:id="rId42"/>
    <p:sldId id="285" r:id="rId43"/>
    <p:sldId id="286" r:id="rId44"/>
    <p:sldId id="287" r:id="rId45"/>
    <p:sldId id="308" r:id="rId46"/>
    <p:sldId id="333" r:id="rId47"/>
    <p:sldId id="292" r:id="rId48"/>
    <p:sldId id="298" r:id="rId49"/>
    <p:sldId id="295" r:id="rId50"/>
    <p:sldId id="311" r:id="rId51"/>
    <p:sldId id="300" r:id="rId52"/>
    <p:sldId id="302" r:id="rId53"/>
    <p:sldId id="314" r:id="rId54"/>
    <p:sldId id="315" r:id="rId55"/>
    <p:sldId id="317" r:id="rId56"/>
    <p:sldId id="316" r:id="rId57"/>
    <p:sldId id="297" r:id="rId58"/>
    <p:sldId id="294" r:id="rId59"/>
    <p:sldId id="299" r:id="rId60"/>
    <p:sldId id="293" r:id="rId61"/>
    <p:sldId id="322" r:id="rId62"/>
    <p:sldId id="323" r:id="rId63"/>
    <p:sldId id="324" r:id="rId64"/>
  </p:sldIdLst>
  <p:sldSz cx="9144000" cy="6858000" type="screen4x3"/>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72" d="100"/>
          <a:sy n="72" d="100"/>
        </p:scale>
        <p:origin x="-1098"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80" d="100"/>
          <a:sy n="80" d="100"/>
        </p:scale>
        <p:origin x="-1428" y="-84"/>
      </p:cViewPr>
      <p:guideLst>
        <p:guide orient="horz" pos="2160"/>
        <p:guide pos="293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r>
              <a:rPr lang="en-US" dirty="0" smtClean="0"/>
              <a:t>Solitary 101: </a:t>
            </a:r>
          </a:p>
          <a:p>
            <a:r>
              <a:rPr lang="en-US" dirty="0" smtClean="0"/>
              <a:t>Presentation by Jean Casella, Solitary Watch</a:t>
            </a:r>
            <a:endParaRPr lang="en-US" dirty="0"/>
          </a:p>
        </p:txBody>
      </p:sp>
      <p:sp>
        <p:nvSpPr>
          <p:cNvPr id="3" name="Date Placeholder 2"/>
          <p:cNvSpPr>
            <a:spLocks noGrp="1"/>
          </p:cNvSpPr>
          <p:nvPr>
            <p:ph type="dt" sz="quarter" idx="1"/>
          </p:nvPr>
        </p:nvSpPr>
        <p:spPr>
          <a:xfrm>
            <a:off x="5275701" y="0"/>
            <a:ext cx="4036007" cy="342900"/>
          </a:xfrm>
          <a:prstGeom prst="rect">
            <a:avLst/>
          </a:prstGeom>
        </p:spPr>
        <p:txBody>
          <a:bodyPr vert="horz" lIns="91440" tIns="45720" rIns="91440" bIns="45720" rtlCol="0"/>
          <a:lstStyle>
            <a:lvl1pPr algn="r">
              <a:defRPr sz="1200"/>
            </a:lvl1pPr>
          </a:lstStyle>
          <a:p>
            <a:r>
              <a:rPr lang="en-US" dirty="0" smtClean="0"/>
              <a:t>11/9/12</a:t>
            </a:r>
            <a:endParaRPr lang="en-US" dirty="0"/>
          </a:p>
        </p:txBody>
      </p:sp>
      <p:sp>
        <p:nvSpPr>
          <p:cNvPr id="4" name="Footer Placeholder 3"/>
          <p:cNvSpPr>
            <a:spLocks noGrp="1"/>
          </p:cNvSpPr>
          <p:nvPr>
            <p:ph type="ftr" sz="quarter" idx="2"/>
          </p:nvPr>
        </p:nvSpPr>
        <p:spPr>
          <a:xfrm>
            <a:off x="0" y="6513910"/>
            <a:ext cx="4036007" cy="342900"/>
          </a:xfrm>
          <a:prstGeom prst="rect">
            <a:avLst/>
          </a:prstGeom>
        </p:spPr>
        <p:txBody>
          <a:bodyPr vert="horz" lIns="91440" tIns="45720" rIns="91440" bIns="45720" rtlCol="0" anchor="b"/>
          <a:lstStyle>
            <a:lvl1pPr algn="l">
              <a:defRPr sz="1200"/>
            </a:lvl1pPr>
          </a:lstStyle>
          <a:p>
            <a:r>
              <a:rPr lang="en-US" dirty="0" smtClean="0"/>
              <a:t>Solitary Confinement and Human Rights</a:t>
            </a:r>
            <a:endParaRPr lang="en-US" dirty="0"/>
          </a:p>
        </p:txBody>
      </p:sp>
      <p:sp>
        <p:nvSpPr>
          <p:cNvPr id="5" name="Slide Number Placeholder 4"/>
          <p:cNvSpPr>
            <a:spLocks noGrp="1"/>
          </p:cNvSpPr>
          <p:nvPr>
            <p:ph type="sldNum" sz="quarter" idx="3"/>
          </p:nvPr>
        </p:nvSpPr>
        <p:spPr>
          <a:xfrm>
            <a:off x="5275701" y="6513910"/>
            <a:ext cx="4036007" cy="342900"/>
          </a:xfrm>
          <a:prstGeom prst="rect">
            <a:avLst/>
          </a:prstGeom>
        </p:spPr>
        <p:txBody>
          <a:bodyPr vert="horz" lIns="91440" tIns="45720" rIns="91440" bIns="45720" rtlCol="0" anchor="b"/>
          <a:lstStyle>
            <a:lvl1pPr algn="r">
              <a:defRPr sz="1200"/>
            </a:lvl1pPr>
          </a:lstStyle>
          <a:p>
            <a:fld id="{04D9DF68-605B-48FA-A733-3579DDAF2F7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75701" y="0"/>
            <a:ext cx="4036007" cy="342900"/>
          </a:xfrm>
          <a:prstGeom prst="rect">
            <a:avLst/>
          </a:prstGeom>
        </p:spPr>
        <p:txBody>
          <a:bodyPr vert="horz" lIns="91440" tIns="45720" rIns="91440" bIns="45720" rtlCol="0"/>
          <a:lstStyle>
            <a:lvl1pPr algn="r">
              <a:defRPr sz="1200"/>
            </a:lvl1pPr>
          </a:lstStyle>
          <a:p>
            <a:fld id="{7615E082-CE1F-4DA4-A859-C581746F5177}" type="datetimeFigureOut">
              <a:rPr lang="en-US" smtClean="0"/>
              <a:pPr/>
              <a:t>11/12/2012</a:t>
            </a:fld>
            <a:endParaRPr lang="en-US" dirty="0"/>
          </a:p>
        </p:txBody>
      </p:sp>
      <p:sp>
        <p:nvSpPr>
          <p:cNvPr id="4" name="Slide Image Placeholder 3"/>
          <p:cNvSpPr>
            <a:spLocks noGrp="1" noRot="1" noChangeAspect="1"/>
          </p:cNvSpPr>
          <p:nvPr>
            <p:ph type="sldImg" idx="2"/>
          </p:nvPr>
        </p:nvSpPr>
        <p:spPr>
          <a:xfrm>
            <a:off x="2941638" y="514350"/>
            <a:ext cx="3430587"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36007"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701" y="6513910"/>
            <a:ext cx="4036007" cy="342900"/>
          </a:xfrm>
          <a:prstGeom prst="rect">
            <a:avLst/>
          </a:prstGeom>
        </p:spPr>
        <p:txBody>
          <a:bodyPr vert="horz" lIns="91440" tIns="45720" rIns="91440" bIns="45720" rtlCol="0" anchor="b"/>
          <a:lstStyle>
            <a:lvl1pPr algn="r">
              <a:defRPr sz="1200"/>
            </a:lvl1pPr>
          </a:lstStyle>
          <a:p>
            <a:fld id="{AD23DDEE-FC9E-475C-8B5D-F8B4FBFA707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23DDEE-FC9E-475C-8B5D-F8B4FBFA707B}"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23DDEE-FC9E-475C-8B5D-F8B4FBFA707B}"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47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48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49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50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C29385-7BD8-4FA2-9FD4-B4293F99C80C}" type="datetimeFigureOut">
              <a:rPr lang="en-US" smtClean="0"/>
              <a:pPr/>
              <a:t>11/12/2012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8B9EB-B9F5-4AC2-A1B2-4020571A7E4B}"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2C29385-7BD8-4FA2-9FD4-B4293F99C80C}" type="datetimeFigureOut">
              <a:rPr lang="en-US" smtClean="0"/>
              <a:pPr/>
              <a:t>11/12/2012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8B18B9EB-B9F5-4AC2-A1B2-4020571A7E4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C29385-7BD8-4FA2-9FD4-B4293F99C80C}" type="datetimeFigureOut">
              <a:rPr lang="en-US" smtClean="0"/>
              <a:pPr/>
              <a:t>11/12/2012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18B9EB-B9F5-4AC2-A1B2-4020571A7E4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download.guardian.co.uk/audio/kip/standalone/world/1334585861759/5478/gdn.ps.120416.hermanwallace.mp3"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youtu.be/fX0KkqWAwWc?t=2m48s"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creativecommons.org/licenses/by-nc/3.0/" TargetMode="External"/><Relationship Id="rId2" Type="http://schemas.openxmlformats.org/officeDocument/2006/relationships/hyperlink" Target="http://www.solitarywatch.com/" TargetMode="External"/><Relationship Id="rId1" Type="http://schemas.openxmlformats.org/officeDocument/2006/relationships/slideLayout" Target="../slideLayouts/slideLayout1.xml"/><Relationship Id="rId4" Type="http://schemas.openxmlformats.org/officeDocument/2006/relationships/hyperlink" Target="mailto:solitarywatchnews@gmai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819400"/>
            <a:ext cx="8229600" cy="990600"/>
          </a:xfrm>
        </p:spPr>
        <p:txBody>
          <a:bodyPr>
            <a:normAutofit/>
          </a:bodyPr>
          <a:lstStyle/>
          <a:p>
            <a:r>
              <a:rPr lang="en-US" sz="6000" dirty="0" smtClean="0"/>
              <a:t>Solitary 101</a:t>
            </a:r>
            <a:endParaRPr lang="en-US" sz="6000" dirty="0"/>
          </a:p>
        </p:txBody>
      </p:sp>
      <p:sp>
        <p:nvSpPr>
          <p:cNvPr id="6" name="Subtitle 5"/>
          <p:cNvSpPr>
            <a:spLocks noGrp="1"/>
          </p:cNvSpPr>
          <p:nvPr>
            <p:ph type="subTitle" idx="1"/>
          </p:nvPr>
        </p:nvSpPr>
        <p:spPr>
          <a:xfrm>
            <a:off x="609600" y="3886200"/>
            <a:ext cx="8229600" cy="914400"/>
          </a:xfrm>
        </p:spPr>
        <p:txBody>
          <a:bodyPr>
            <a:normAutofit fontScale="92500" lnSpcReduction="10000"/>
          </a:bodyPr>
          <a:lstStyle/>
          <a:p>
            <a:r>
              <a:rPr lang="en-US" sz="2400" dirty="0" smtClean="0"/>
              <a:t>An Introduction to Solitary Confinement in U.S. Prisons and Jails</a:t>
            </a:r>
          </a:p>
          <a:p>
            <a:endParaRPr lang="en-US" sz="2400" dirty="0" smtClean="0"/>
          </a:p>
          <a:p>
            <a:r>
              <a:rPr lang="en-US" sz="2400" dirty="0" smtClean="0"/>
              <a:t>A Solitary Watch Production (www.solitarywatch.com)</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Alcatraz</a:t>
            </a:r>
            <a:endParaRPr lang="en-US" sz="3200" b="1" dirty="0"/>
          </a:p>
        </p:txBody>
      </p:sp>
      <p:pic>
        <p:nvPicPr>
          <p:cNvPr id="7" name="Picture Placeholder 6" descr="alcatraz cell.jpg"/>
          <p:cNvPicPr>
            <a:picLocks noGrp="1" noChangeAspect="1"/>
          </p:cNvPicPr>
          <p:nvPr>
            <p:ph type="pic" idx="1"/>
          </p:nvPr>
        </p:nvPicPr>
        <p:blipFill>
          <a:blip r:embed="rId2" cstate="print"/>
          <a:srcRect l="11311" r="11311"/>
          <a:stretch>
            <a:fillRect/>
          </a:stretch>
        </p:blipFill>
        <p:spPr>
          <a:xfrm>
            <a:off x="2903805" y="1484808"/>
            <a:ext cx="6240195" cy="5366998"/>
          </a:xfrm>
        </p:spPr>
      </p:pic>
      <p:sp>
        <p:nvSpPr>
          <p:cNvPr id="6" name="Text Placeholder 5"/>
          <p:cNvSpPr>
            <a:spLocks noGrp="1"/>
          </p:cNvSpPr>
          <p:nvPr>
            <p:ph type="body" sz="half" idx="2"/>
          </p:nvPr>
        </p:nvSpPr>
        <p:spPr>
          <a:xfrm>
            <a:off x="164592" y="1600200"/>
            <a:ext cx="2654808" cy="5029200"/>
          </a:xfrm>
        </p:spPr>
        <p:txBody>
          <a:bodyPr>
            <a:noAutofit/>
          </a:bodyPr>
          <a:lstStyle/>
          <a:p>
            <a:pPr>
              <a:buFont typeface="Arial" pitchFamily="34" charset="0"/>
              <a:buChar char="•"/>
            </a:pPr>
            <a:r>
              <a:rPr lang="en-US" sz="2400" dirty="0" smtClean="0"/>
              <a:t>“The Rock” opened in 1934 to house the “worst of the worst” of the federal prison system. </a:t>
            </a:r>
          </a:p>
          <a:p>
            <a:pPr>
              <a:buFont typeface="Arial" pitchFamily="34" charset="0"/>
              <a:buChar char="•"/>
            </a:pPr>
            <a:endParaRPr lang="en-US" sz="2400" dirty="0" smtClean="0"/>
          </a:p>
          <a:p>
            <a:pPr>
              <a:buFont typeface="Arial" pitchFamily="34" charset="0"/>
              <a:buChar char="•"/>
            </a:pPr>
            <a:r>
              <a:rPr lang="en-US" sz="2400" dirty="0" smtClean="0"/>
              <a:t>“The Hole” at Alcatraz was notorious, but most prisoners were not in solitary confinement.</a:t>
            </a:r>
          </a:p>
          <a:p>
            <a:pPr>
              <a:buFont typeface="Arial" pitchFamily="34" charset="0"/>
              <a:buChar char="•"/>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The Marion Lockdown</a:t>
            </a:r>
            <a:endParaRPr lang="en-US" sz="3200" b="1" dirty="0"/>
          </a:p>
        </p:txBody>
      </p:sp>
      <p:pic>
        <p:nvPicPr>
          <p:cNvPr id="5" name="Picture Placeholder 4" descr="usp marion.jpg"/>
          <p:cNvPicPr>
            <a:picLocks noGrp="1" noChangeAspect="1"/>
          </p:cNvPicPr>
          <p:nvPr>
            <p:ph type="pic" idx="1"/>
          </p:nvPr>
        </p:nvPicPr>
        <p:blipFill>
          <a:blip r:embed="rId2" cstate="print"/>
          <a:srcRect t="6999" b="6999"/>
          <a:stretch>
            <a:fillRect/>
          </a:stretch>
        </p:blipFill>
        <p:spPr/>
      </p:pic>
      <p:sp>
        <p:nvSpPr>
          <p:cNvPr id="4" name="Text Placeholder 3"/>
          <p:cNvSpPr>
            <a:spLocks noGrp="1"/>
          </p:cNvSpPr>
          <p:nvPr>
            <p:ph type="body" sz="half" idx="2"/>
          </p:nvPr>
        </p:nvSpPr>
        <p:spPr>
          <a:xfrm>
            <a:off x="164592" y="1524000"/>
            <a:ext cx="2578608" cy="5334000"/>
          </a:xfrm>
        </p:spPr>
        <p:txBody>
          <a:bodyPr>
            <a:normAutofit lnSpcReduction="10000"/>
          </a:bodyPr>
          <a:lstStyle/>
          <a:p>
            <a:pPr>
              <a:lnSpc>
                <a:spcPct val="110000"/>
              </a:lnSpc>
              <a:buFont typeface="Arial" pitchFamily="34" charset="0"/>
              <a:buChar char="•"/>
            </a:pPr>
            <a:r>
              <a:rPr lang="en-US" sz="2400" dirty="0" smtClean="0"/>
              <a:t>Opened in the 1960s to replace Alcatraz, Marion went into lockdown in October 1983 after the murders of two guards--and remained that way.</a:t>
            </a:r>
          </a:p>
          <a:p>
            <a:pPr>
              <a:lnSpc>
                <a:spcPct val="110000"/>
              </a:lnSpc>
              <a:buFont typeface="Arial" pitchFamily="34" charset="0"/>
              <a:buChar char="•"/>
            </a:pPr>
            <a:endParaRPr lang="en-US" sz="2400" dirty="0" smtClean="0"/>
          </a:p>
          <a:p>
            <a:pPr>
              <a:lnSpc>
                <a:spcPct val="110000"/>
              </a:lnSpc>
              <a:buFont typeface="Arial" pitchFamily="34" charset="0"/>
              <a:buChar char="•"/>
            </a:pPr>
            <a:r>
              <a:rPr lang="en-US" sz="2400" dirty="0" smtClean="0"/>
              <a:t>States began to imitate the permanent lockdown model.</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Pelican Bay</a:t>
            </a:r>
            <a:endParaRPr lang="en-US" sz="3200" b="1" dirty="0"/>
          </a:p>
        </p:txBody>
      </p:sp>
      <p:pic>
        <p:nvPicPr>
          <p:cNvPr id="5" name="Picture Placeholder 4" descr="images.jpg"/>
          <p:cNvPicPr>
            <a:picLocks noGrp="1" noChangeAspect="1"/>
          </p:cNvPicPr>
          <p:nvPr>
            <p:ph type="pic" idx="1"/>
          </p:nvPr>
        </p:nvPicPr>
        <p:blipFill>
          <a:blip r:embed="rId2" cstate="print"/>
          <a:srcRect l="17139" r="17139"/>
          <a:stretch>
            <a:fillRect/>
          </a:stretch>
        </p:blipFill>
        <p:spPr>
          <a:xfrm>
            <a:off x="2903805" y="1484808"/>
            <a:ext cx="6240195" cy="5366998"/>
          </a:xfrm>
        </p:spPr>
      </p:pic>
      <p:sp>
        <p:nvSpPr>
          <p:cNvPr id="14" name="Text Placeholder 13"/>
          <p:cNvSpPr>
            <a:spLocks noGrp="1"/>
          </p:cNvSpPr>
          <p:nvPr>
            <p:ph type="body" sz="half" idx="2"/>
          </p:nvPr>
        </p:nvSpPr>
        <p:spPr>
          <a:xfrm>
            <a:off x="164592" y="1728216"/>
            <a:ext cx="2468880" cy="4901184"/>
          </a:xfrm>
        </p:spPr>
        <p:txBody>
          <a:bodyPr>
            <a:normAutofit lnSpcReduction="10000"/>
          </a:bodyPr>
          <a:lstStyle/>
          <a:p>
            <a:pPr>
              <a:lnSpc>
                <a:spcPct val="110000"/>
              </a:lnSpc>
              <a:buFont typeface="Arial" pitchFamily="34" charset="0"/>
              <a:buChar char="•"/>
            </a:pPr>
            <a:r>
              <a:rPr lang="en-US" sz="2400" dirty="0" smtClean="0"/>
              <a:t>Opened in 1989, Pelican Bay was among the first to be purpose-built as a </a:t>
            </a:r>
            <a:r>
              <a:rPr lang="en-US" sz="2400" dirty="0" err="1" smtClean="0"/>
              <a:t>supermax</a:t>
            </a:r>
            <a:r>
              <a:rPr lang="en-US" sz="2400" dirty="0" smtClean="0"/>
              <a:t>.</a:t>
            </a:r>
          </a:p>
          <a:p>
            <a:pPr>
              <a:lnSpc>
                <a:spcPct val="110000"/>
              </a:lnSpc>
              <a:buFont typeface="Arial" pitchFamily="34" charset="0"/>
              <a:buChar char="•"/>
            </a:pPr>
            <a:endParaRPr lang="en-US" sz="2400" dirty="0" smtClean="0"/>
          </a:p>
          <a:p>
            <a:pPr>
              <a:lnSpc>
                <a:spcPct val="110000"/>
              </a:lnSpc>
              <a:buFont typeface="Arial" pitchFamily="34" charset="0"/>
              <a:buChar char="•"/>
            </a:pPr>
            <a:r>
              <a:rPr lang="en-US" sz="2400" dirty="0" smtClean="0"/>
              <a:t>It houses more than 1,200 prisoners in solitary confinement, in windowless concrete cells.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The “War on Crime” and the Culture of Punishment Spurs the Growth of Solitary</a:t>
            </a:r>
            <a:endParaRPr lang="en-US" sz="3200" dirty="0"/>
          </a:p>
        </p:txBody>
      </p:sp>
      <p:pic>
        <p:nvPicPr>
          <p:cNvPr id="7" name="Content Placeholder 6" descr="chart.jpg"/>
          <p:cNvPicPr>
            <a:picLocks noGrp="1" noChangeAspect="1"/>
          </p:cNvPicPr>
          <p:nvPr>
            <p:ph idx="1"/>
          </p:nvPr>
        </p:nvPicPr>
        <p:blipFill>
          <a:blip r:embed="rId2" cstate="print"/>
          <a:stretch>
            <a:fillRect/>
          </a:stretch>
        </p:blipFill>
        <p:spPr>
          <a:xfrm>
            <a:off x="1219201" y="1650646"/>
            <a:ext cx="6705600" cy="4982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Dr. Terry </a:t>
            </a:r>
            <a:r>
              <a:rPr lang="en-US" sz="3200" dirty="0" err="1" smtClean="0"/>
              <a:t>Kupers</a:t>
            </a:r>
            <a:r>
              <a:rPr lang="en-US" sz="3200" dirty="0" smtClean="0"/>
              <a:t>: How to Create </a:t>
            </a:r>
            <a:br>
              <a:rPr lang="en-US" sz="3200" dirty="0" smtClean="0"/>
            </a:br>
            <a:r>
              <a:rPr lang="en-US" sz="3200" dirty="0" smtClean="0"/>
              <a:t>Madness in Prisons (Part 1)</a:t>
            </a:r>
            <a:endParaRPr lang="en-US" sz="3200" dirty="0"/>
          </a:p>
        </p:txBody>
      </p:sp>
      <p:sp>
        <p:nvSpPr>
          <p:cNvPr id="3" name="Content Placeholder 2"/>
          <p:cNvSpPr>
            <a:spLocks noGrp="1"/>
          </p:cNvSpPr>
          <p:nvPr>
            <p:ph idx="1"/>
          </p:nvPr>
        </p:nvSpPr>
        <p:spPr>
          <a:xfrm>
            <a:off x="228600" y="1600200"/>
            <a:ext cx="8458200" cy="5257799"/>
          </a:xfrm>
        </p:spPr>
        <p:txBody>
          <a:bodyPr>
            <a:normAutofit lnSpcReduction="10000"/>
          </a:bodyPr>
          <a:lstStyle/>
          <a:p>
            <a:pPr>
              <a:spcAft>
                <a:spcPts val="1200"/>
              </a:spcAft>
            </a:pPr>
            <a:r>
              <a:rPr lang="en-US" sz="2400" dirty="0" smtClean="0"/>
              <a:t>“Begin by over-crowding the prisons with unprecedented numbers of drug-users and petty offenders, and make sentences longer across the board.</a:t>
            </a:r>
          </a:p>
          <a:p>
            <a:pPr>
              <a:spcAft>
                <a:spcPts val="1200"/>
              </a:spcAft>
            </a:pPr>
            <a:r>
              <a:rPr lang="en-US" sz="2400" dirty="0" smtClean="0"/>
              <a:t>“Dismantle many of the rehabilitation and education programs so prisoners are relatively idle.</a:t>
            </a:r>
          </a:p>
          <a:p>
            <a:pPr>
              <a:spcAft>
                <a:spcPts val="1200"/>
              </a:spcAft>
            </a:pPr>
            <a:r>
              <a:rPr lang="en-US" sz="2400" dirty="0" smtClean="0"/>
              <a:t>“Add to the mix a large number of prisoners suffering from serious mental illness.</a:t>
            </a:r>
          </a:p>
          <a:p>
            <a:pPr>
              <a:spcAft>
                <a:spcPts val="1200"/>
              </a:spcAft>
            </a:pPr>
            <a:r>
              <a:rPr lang="en-US" sz="2400" dirty="0" smtClean="0"/>
              <a:t>“Obstruct and restrict visiting, thus cutting prisoners off even more from the outside world.</a:t>
            </a:r>
          </a:p>
          <a:p>
            <a:pPr>
              <a:spcAft>
                <a:spcPts val="1200"/>
              </a:spcAft>
            </a:pPr>
            <a:r>
              <a:rPr lang="en-US" sz="2400" dirty="0" smtClean="0"/>
              <a:t>“Respond to the enlarging violence and psychosis by segregating a growing proportion of prisoners in isolative settings such as </a:t>
            </a:r>
            <a:r>
              <a:rPr lang="en-US" sz="2400" dirty="0" err="1" smtClean="0"/>
              <a:t>supermaximum</a:t>
            </a:r>
            <a:r>
              <a:rPr lang="en-US" sz="2400" dirty="0" smtClean="0"/>
              <a:t> security units”....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Dr. Terry </a:t>
            </a:r>
            <a:r>
              <a:rPr lang="en-US" sz="3200" dirty="0" err="1" smtClean="0"/>
              <a:t>Kupers</a:t>
            </a:r>
            <a:r>
              <a:rPr lang="en-US" sz="3200" dirty="0" smtClean="0"/>
              <a:t>: How to Create </a:t>
            </a:r>
            <a:br>
              <a:rPr lang="en-US" sz="3200" dirty="0" smtClean="0"/>
            </a:br>
            <a:r>
              <a:rPr lang="en-US" sz="3200" dirty="0" smtClean="0"/>
              <a:t>Madness in Prisons (Part 2)</a:t>
            </a:r>
            <a:endParaRPr lang="en-US" sz="3200" dirty="0"/>
          </a:p>
        </p:txBody>
      </p:sp>
      <p:sp>
        <p:nvSpPr>
          <p:cNvPr id="3" name="Content Placeholder 2"/>
          <p:cNvSpPr>
            <a:spLocks noGrp="1"/>
          </p:cNvSpPr>
          <p:nvPr>
            <p:ph idx="1"/>
          </p:nvPr>
        </p:nvSpPr>
        <p:spPr>
          <a:xfrm>
            <a:off x="304800" y="1676401"/>
            <a:ext cx="8534400" cy="4724400"/>
          </a:xfrm>
        </p:spPr>
        <p:txBody>
          <a:bodyPr>
            <a:normAutofit fontScale="92500" lnSpcReduction="10000"/>
          </a:bodyPr>
          <a:lstStyle/>
          <a:p>
            <a:pPr>
              <a:spcAft>
                <a:spcPts val="1200"/>
              </a:spcAft>
            </a:pPr>
            <a:r>
              <a:rPr lang="en-US" sz="2600" dirty="0" smtClean="0"/>
              <a:t>“Ignore the many traumas in the pre-incarceration histories of prisoners as well as traumas such as prison rape that take place inside the prisons.</a:t>
            </a:r>
          </a:p>
          <a:p>
            <a:pPr>
              <a:spcAft>
                <a:spcPts val="1200"/>
              </a:spcAft>
            </a:pPr>
            <a:r>
              <a:rPr lang="en-US" sz="2600" dirty="0" smtClean="0"/>
              <a:t>“Discount many cases of mental disorder as ‘malingering.’</a:t>
            </a:r>
          </a:p>
          <a:p>
            <a:pPr>
              <a:spcAft>
                <a:spcPts val="1200"/>
              </a:spcAft>
            </a:pPr>
            <a:r>
              <a:rPr lang="en-US" sz="2600" dirty="0" smtClean="0"/>
              <a:t>“Label out-of-control prisoners ‘psychopaths.’</a:t>
            </a:r>
          </a:p>
          <a:p>
            <a:pPr>
              <a:spcAft>
                <a:spcPts val="1200"/>
              </a:spcAft>
            </a:pPr>
            <a:r>
              <a:rPr lang="en-US" sz="2600" dirty="0" smtClean="0"/>
              <a:t>“Deny the ‘malingerers’ and ‘psychopaths’ mental health treatment and leave them warehoused in cells within </a:t>
            </a:r>
            <a:r>
              <a:rPr lang="en-US" sz="2600" dirty="0" err="1" smtClean="0"/>
              <a:t>supermaximum</a:t>
            </a:r>
            <a:r>
              <a:rPr lang="en-US" sz="2600" dirty="0" smtClean="0"/>
              <a:t> security units.</a:t>
            </a:r>
          </a:p>
          <a:p>
            <a:pPr>
              <a:spcAft>
                <a:spcPts val="1200"/>
              </a:spcAft>
            </a:pPr>
            <a:r>
              <a:rPr lang="en-US" sz="2600" dirty="0" smtClean="0"/>
              <a:t>“Watch the recidivism rate rise and proclaim the rise a reflection of a new breed of incorrigible criminals and ‘</a:t>
            </a:r>
            <a:r>
              <a:rPr lang="en-US" sz="2600" dirty="0" err="1" smtClean="0"/>
              <a:t>superpredators</a:t>
            </a:r>
            <a:r>
              <a:rPr lang="en-US" sz="2600" dirty="0" smtClean="0"/>
              <a: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654808" cy="978408"/>
          </a:xfrm>
        </p:spPr>
        <p:txBody>
          <a:bodyPr>
            <a:noAutofit/>
          </a:bodyPr>
          <a:lstStyle/>
          <a:p>
            <a:r>
              <a:rPr lang="en-US" sz="3200" b="1" dirty="0" err="1" smtClean="0"/>
              <a:t>Supermax</a:t>
            </a:r>
            <a:r>
              <a:rPr lang="en-US" sz="3200" b="1" dirty="0" smtClean="0"/>
              <a:t> Boom</a:t>
            </a:r>
            <a:endParaRPr lang="en-US" sz="3200" b="1" dirty="0"/>
          </a:p>
        </p:txBody>
      </p:sp>
      <p:pic>
        <p:nvPicPr>
          <p:cNvPr id="5" name="Picture Placeholder 4" descr="adx.jpg"/>
          <p:cNvPicPr>
            <a:picLocks noGrp="1" noChangeAspect="1"/>
          </p:cNvPicPr>
          <p:nvPr>
            <p:ph type="pic" idx="1"/>
          </p:nvPr>
        </p:nvPicPr>
        <p:blipFill>
          <a:blip r:embed="rId2" cstate="print"/>
          <a:srcRect l="11311" r="11311"/>
          <a:stretch>
            <a:fillRect/>
          </a:stretch>
        </p:blipFill>
        <p:spPr/>
      </p:pic>
      <p:sp>
        <p:nvSpPr>
          <p:cNvPr id="4" name="Text Placeholder 3"/>
          <p:cNvSpPr>
            <a:spLocks noGrp="1"/>
          </p:cNvSpPr>
          <p:nvPr>
            <p:ph type="body" sz="half" idx="2"/>
          </p:nvPr>
        </p:nvSpPr>
        <p:spPr>
          <a:xfrm>
            <a:off x="164592" y="1524000"/>
            <a:ext cx="2578608" cy="5105400"/>
          </a:xfrm>
        </p:spPr>
        <p:txBody>
          <a:bodyPr>
            <a:noAutofit/>
          </a:bodyPr>
          <a:lstStyle/>
          <a:p>
            <a:pPr>
              <a:buFont typeface="Arial" pitchFamily="34" charset="0"/>
              <a:buChar char="•"/>
            </a:pPr>
            <a:r>
              <a:rPr lang="en-US" sz="2400" dirty="0" smtClean="0"/>
              <a:t>Rapid growth took place in the 1990s and early 2000s.</a:t>
            </a:r>
          </a:p>
          <a:p>
            <a:pPr>
              <a:buFont typeface="Arial" pitchFamily="34" charset="0"/>
              <a:buChar char="•"/>
            </a:pPr>
            <a:endParaRPr lang="en-US" sz="2400" dirty="0" smtClean="0"/>
          </a:p>
          <a:p>
            <a:pPr>
              <a:buFont typeface="Arial" pitchFamily="34" charset="0"/>
              <a:buChar char="•"/>
            </a:pPr>
            <a:r>
              <a:rPr lang="en-US" sz="2400" dirty="0" smtClean="0"/>
              <a:t>44 states and the federal system  now have stand-alone </a:t>
            </a:r>
            <a:r>
              <a:rPr lang="en-US" sz="2400" dirty="0" err="1" smtClean="0"/>
              <a:t>supermax</a:t>
            </a:r>
            <a:r>
              <a:rPr lang="en-US" sz="2400" dirty="0" smtClean="0"/>
              <a:t> prisons. </a:t>
            </a:r>
          </a:p>
          <a:p>
            <a:pPr>
              <a:buFont typeface="Arial" pitchFamily="34" charset="0"/>
              <a:buChar char="•"/>
            </a:pPr>
            <a:endParaRPr lang="en-US" sz="2400" dirty="0" smtClean="0"/>
          </a:p>
          <a:p>
            <a:pPr>
              <a:buFont typeface="Arial" pitchFamily="34" charset="0"/>
              <a:buChar char="•"/>
            </a:pPr>
            <a:r>
              <a:rPr lang="en-US" sz="2400" dirty="0" smtClean="0"/>
              <a:t>Hundreds of other prisons and jails have solitary confinement units.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 Nation in Lockdown</a:t>
            </a:r>
            <a:endParaRPr lang="en-US" sz="4000" dirty="0"/>
          </a:p>
        </p:txBody>
      </p:sp>
      <p:sp>
        <p:nvSpPr>
          <p:cNvPr id="5" name="Text Placeholder 4"/>
          <p:cNvSpPr>
            <a:spLocks noGrp="1"/>
          </p:cNvSpPr>
          <p:nvPr>
            <p:ph type="body" idx="1"/>
          </p:nvPr>
        </p:nvSpPr>
        <p:spPr/>
        <p:txBody>
          <a:bodyPr/>
          <a:lstStyle/>
          <a:p>
            <a:r>
              <a:rPr lang="en-US" dirty="0" smtClean="0"/>
              <a:t>Solitary Confinement in the United States Today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Solitary by the Numbers </a:t>
            </a:r>
            <a:endParaRPr lang="en-US" sz="3200" dirty="0"/>
          </a:p>
        </p:txBody>
      </p:sp>
      <p:sp>
        <p:nvSpPr>
          <p:cNvPr id="6" name="Content Placeholder 5"/>
          <p:cNvSpPr>
            <a:spLocks noGrp="1"/>
          </p:cNvSpPr>
          <p:nvPr>
            <p:ph idx="1"/>
          </p:nvPr>
        </p:nvSpPr>
        <p:spPr/>
        <p:txBody>
          <a:bodyPr>
            <a:normAutofit/>
          </a:bodyPr>
          <a:lstStyle/>
          <a:p>
            <a:r>
              <a:rPr lang="en-US" sz="2400" dirty="0" smtClean="0"/>
              <a:t>2005 census by the Bureau of Justice Statistics: </a:t>
            </a:r>
            <a:r>
              <a:rPr lang="en-US" sz="2400" b="1" dirty="0" smtClean="0"/>
              <a:t>81,622 individuals held in “restricted housing” </a:t>
            </a:r>
            <a:r>
              <a:rPr lang="en-US" sz="2400" dirty="0" smtClean="0"/>
              <a:t>in the nation’s prisons.</a:t>
            </a:r>
          </a:p>
          <a:p>
            <a:pPr>
              <a:buNone/>
            </a:pPr>
            <a:endParaRPr lang="en-US" sz="2400" dirty="0" smtClean="0"/>
          </a:p>
          <a:p>
            <a:r>
              <a:rPr lang="en-US" sz="2400" dirty="0" smtClean="0"/>
              <a:t>2005 study: </a:t>
            </a:r>
            <a:r>
              <a:rPr lang="en-US" sz="2400" b="1" dirty="0" smtClean="0"/>
              <a:t>25,000 of these segregated prisoners held in supermax prisons </a:t>
            </a:r>
            <a:r>
              <a:rPr lang="en-US" sz="2400" dirty="0" smtClean="0"/>
              <a:t>around the country.</a:t>
            </a:r>
          </a:p>
          <a:p>
            <a:pPr>
              <a:buNone/>
            </a:pPr>
            <a:r>
              <a:rPr lang="en-US" sz="2400" dirty="0" smtClean="0"/>
              <a:t> </a:t>
            </a:r>
          </a:p>
          <a:p>
            <a:r>
              <a:rPr lang="en-US" sz="2400" dirty="0" smtClean="0"/>
              <a:t>Figures </a:t>
            </a:r>
            <a:r>
              <a:rPr lang="en-US" sz="2400" b="1" dirty="0" smtClean="0"/>
              <a:t>do not include local jails, immigrant detention centers,  juvenile facilities or military facilities</a:t>
            </a:r>
            <a:r>
              <a:rPr lang="en-US" sz="2400" dirty="0" smtClean="0"/>
              <a:t>. </a:t>
            </a:r>
          </a:p>
          <a:p>
            <a:endParaRPr lang="en-US" sz="2400" dirty="0" smtClean="0"/>
          </a:p>
          <a:p>
            <a:r>
              <a:rPr lang="en-US" sz="2400" b="1" dirty="0" smtClean="0"/>
              <a:t>True total is likely to be over</a:t>
            </a:r>
            <a:r>
              <a:rPr lang="en-US" sz="2400" dirty="0" smtClean="0"/>
              <a:t> </a:t>
            </a:r>
            <a:r>
              <a:rPr lang="en-US" sz="2400" b="1" dirty="0" smtClean="0"/>
              <a:t>100,000</a:t>
            </a:r>
            <a:r>
              <a:rPr lang="en-US" sz="2400" dirty="0" smtClean="0"/>
              <a:t>.</a:t>
            </a:r>
          </a:p>
          <a:p>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Euphemisms for Torture</a:t>
            </a:r>
            <a:endParaRPr lang="en-US" sz="3200" dirty="0"/>
          </a:p>
        </p:txBody>
      </p:sp>
      <p:sp>
        <p:nvSpPr>
          <p:cNvPr id="5" name="Content Placeholder 4"/>
          <p:cNvSpPr>
            <a:spLocks noGrp="1"/>
          </p:cNvSpPr>
          <p:nvPr>
            <p:ph sz="half" idx="1"/>
          </p:nvPr>
        </p:nvSpPr>
        <p:spPr>
          <a:xfrm>
            <a:off x="228600" y="1600200"/>
            <a:ext cx="4343400" cy="5257800"/>
          </a:xfrm>
        </p:spPr>
        <p:txBody>
          <a:bodyPr>
            <a:normAutofit lnSpcReduction="10000"/>
          </a:bodyPr>
          <a:lstStyle/>
          <a:p>
            <a:r>
              <a:rPr lang="en-US" sz="2400" b="1" dirty="0" smtClean="0"/>
              <a:t>Administrative Maximum</a:t>
            </a:r>
          </a:p>
          <a:p>
            <a:endParaRPr lang="en-US" sz="2400" b="1" dirty="0" smtClean="0"/>
          </a:p>
          <a:p>
            <a:r>
              <a:rPr lang="en-US" sz="2400" b="1" dirty="0" smtClean="0"/>
              <a:t>Special Housing Unit</a:t>
            </a:r>
          </a:p>
          <a:p>
            <a:endParaRPr lang="en-US" sz="2400" b="1" dirty="0" smtClean="0"/>
          </a:p>
          <a:p>
            <a:r>
              <a:rPr lang="en-US" sz="2400" b="1" dirty="0" smtClean="0"/>
              <a:t>Security Housing Unit</a:t>
            </a:r>
          </a:p>
          <a:p>
            <a:endParaRPr lang="en-US" sz="2400" b="1" dirty="0" smtClean="0"/>
          </a:p>
          <a:p>
            <a:r>
              <a:rPr lang="en-US" sz="2400" b="1" dirty="0" smtClean="0"/>
              <a:t>Restricted Housing Unit</a:t>
            </a:r>
          </a:p>
          <a:p>
            <a:endParaRPr lang="en-US" sz="2400" b="1" dirty="0" smtClean="0"/>
          </a:p>
          <a:p>
            <a:r>
              <a:rPr lang="en-US" sz="2400" b="1" dirty="0" smtClean="0"/>
              <a:t>Intensive Management Unit</a:t>
            </a:r>
          </a:p>
          <a:p>
            <a:endParaRPr lang="en-US" sz="2400" b="1" dirty="0" smtClean="0"/>
          </a:p>
          <a:p>
            <a:r>
              <a:rPr lang="en-US" sz="2400" b="1" dirty="0" smtClean="0"/>
              <a:t>Behavioral Management Unit</a:t>
            </a:r>
          </a:p>
          <a:p>
            <a:pPr>
              <a:buNone/>
            </a:pPr>
            <a:endParaRPr lang="en-US" sz="2400" b="1" dirty="0" smtClean="0"/>
          </a:p>
          <a:p>
            <a:r>
              <a:rPr lang="en-US" sz="2400" b="1" dirty="0" smtClean="0"/>
              <a:t>Communications Management Unit</a:t>
            </a:r>
          </a:p>
          <a:p>
            <a:endParaRPr lang="en-US" dirty="0"/>
          </a:p>
        </p:txBody>
      </p:sp>
      <p:sp>
        <p:nvSpPr>
          <p:cNvPr id="6" name="Content Placeholder 5"/>
          <p:cNvSpPr>
            <a:spLocks noGrp="1"/>
          </p:cNvSpPr>
          <p:nvPr>
            <p:ph sz="half" idx="2"/>
          </p:nvPr>
        </p:nvSpPr>
        <p:spPr>
          <a:xfrm>
            <a:off x="4495800" y="1773936"/>
            <a:ext cx="4419600" cy="4855464"/>
          </a:xfrm>
        </p:spPr>
        <p:txBody>
          <a:bodyPr>
            <a:noAutofit/>
          </a:bodyPr>
          <a:lstStyle/>
          <a:p>
            <a:r>
              <a:rPr lang="en-US" sz="2400" b="1" dirty="0" smtClean="0"/>
              <a:t>Disciplinary or Punitive Segregation: </a:t>
            </a:r>
            <a:r>
              <a:rPr lang="en-US" sz="2400" dirty="0" smtClean="0"/>
              <a:t>Punishment for violating prison rules</a:t>
            </a:r>
          </a:p>
          <a:p>
            <a:endParaRPr lang="en-US" sz="2400" dirty="0" smtClean="0"/>
          </a:p>
          <a:p>
            <a:r>
              <a:rPr lang="en-US" sz="2400" b="1" dirty="0" smtClean="0"/>
              <a:t>Administrative Segregation:  </a:t>
            </a:r>
            <a:r>
              <a:rPr lang="en-US" sz="2400" dirty="0" smtClean="0"/>
              <a:t>Based on gang affiliation, political beliefs, original crime, or other classifications</a:t>
            </a:r>
          </a:p>
          <a:p>
            <a:endParaRPr lang="en-US" sz="2400" dirty="0" smtClean="0"/>
          </a:p>
          <a:p>
            <a:r>
              <a:rPr lang="en-US" sz="2400" b="1" dirty="0" smtClean="0"/>
              <a:t>Involuntary Protective Custody: </a:t>
            </a:r>
            <a:r>
              <a:rPr lang="en-US" sz="2400" dirty="0" smtClean="0"/>
              <a:t>“Protection” for vulnerable people in prison</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An American Invention</a:t>
            </a:r>
            <a:endParaRPr lang="en-US" sz="4000" dirty="0"/>
          </a:p>
        </p:txBody>
      </p:sp>
      <p:sp>
        <p:nvSpPr>
          <p:cNvPr id="7" name="Text Placeholder 6"/>
          <p:cNvSpPr>
            <a:spLocks noGrp="1"/>
          </p:cNvSpPr>
          <p:nvPr>
            <p:ph type="body" idx="1"/>
          </p:nvPr>
        </p:nvSpPr>
        <p:spPr/>
        <p:txBody>
          <a:bodyPr/>
          <a:lstStyle/>
          <a:p>
            <a:r>
              <a:rPr lang="en-US" dirty="0" smtClean="0"/>
              <a:t>A Brief History of Solitary Confinement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The World in a Cell</a:t>
            </a:r>
            <a:endParaRPr lang="en-US" sz="3200" dirty="0"/>
          </a:p>
        </p:txBody>
      </p:sp>
      <p:pic>
        <p:nvPicPr>
          <p:cNvPr id="7" name="Picture Placeholder 6" descr="Ashker -- Front view of cell D1-119.jpg"/>
          <p:cNvPicPr>
            <a:picLocks noGrp="1" noChangeAspect="1"/>
          </p:cNvPicPr>
          <p:nvPr>
            <p:ph type="pic" idx="1"/>
          </p:nvPr>
        </p:nvPicPr>
        <p:blipFill>
          <a:blip r:embed="rId2" cstate="print"/>
          <a:stretch>
            <a:fillRect/>
          </a:stretch>
        </p:blipFill>
        <p:spPr>
          <a:xfrm>
            <a:off x="3982224" y="1484808"/>
            <a:ext cx="4090559" cy="5373192"/>
          </a:xfrm>
        </p:spPr>
      </p:pic>
      <p:sp>
        <p:nvSpPr>
          <p:cNvPr id="6" name="Text Placeholder 5"/>
          <p:cNvSpPr>
            <a:spLocks noGrp="1"/>
          </p:cNvSpPr>
          <p:nvPr>
            <p:ph type="body" sz="half" idx="2"/>
          </p:nvPr>
        </p:nvSpPr>
        <p:spPr>
          <a:xfrm>
            <a:off x="164592" y="1524000"/>
            <a:ext cx="2654808" cy="5334000"/>
          </a:xfrm>
        </p:spPr>
        <p:txBody>
          <a:bodyPr>
            <a:noAutofit/>
          </a:bodyPr>
          <a:lstStyle/>
          <a:p>
            <a:pPr>
              <a:buFont typeface="Arial" pitchFamily="34" charset="0"/>
              <a:buChar char="•"/>
            </a:pPr>
            <a:r>
              <a:rPr lang="en-US" sz="2400" dirty="0" smtClean="0"/>
              <a:t>Most cells </a:t>
            </a:r>
            <a:r>
              <a:rPr lang="en-US" sz="2400" dirty="0" smtClean="0"/>
              <a:t>measure </a:t>
            </a:r>
            <a:r>
              <a:rPr lang="en-US" sz="2400" dirty="0" smtClean="0"/>
              <a:t>less than </a:t>
            </a:r>
            <a:r>
              <a:rPr lang="en-US" sz="2400" dirty="0" smtClean="0"/>
              <a:t>8 x 10 </a:t>
            </a:r>
            <a:r>
              <a:rPr lang="en-US" sz="2400" dirty="0" smtClean="0"/>
              <a:t>feet—the </a:t>
            </a:r>
            <a:r>
              <a:rPr lang="en-US" sz="2400" dirty="0" smtClean="0"/>
              <a:t>size of a parking space.</a:t>
            </a:r>
          </a:p>
          <a:p>
            <a:pPr>
              <a:buFont typeface="Arial" pitchFamily="34" charset="0"/>
              <a:buChar char="•"/>
            </a:pPr>
            <a:endParaRPr lang="en-US" sz="2400" dirty="0" smtClean="0"/>
          </a:p>
          <a:p>
            <a:pPr>
              <a:buFont typeface="Arial" pitchFamily="34" charset="0"/>
              <a:buChar char="•"/>
            </a:pPr>
            <a:r>
              <a:rPr lang="en-US" sz="2400" dirty="0" smtClean="0"/>
              <a:t>Work, education, and rehabilitative programming are banned. </a:t>
            </a:r>
          </a:p>
          <a:p>
            <a:pPr>
              <a:buFont typeface="Arial" pitchFamily="34" charset="0"/>
              <a:buChar char="•"/>
            </a:pPr>
            <a:endParaRPr lang="en-US" sz="2400" dirty="0" smtClean="0"/>
          </a:p>
          <a:p>
            <a:pPr>
              <a:buFont typeface="Arial" pitchFamily="34" charset="0"/>
              <a:buChar char="•"/>
            </a:pPr>
            <a:r>
              <a:rPr lang="en-US" sz="2400" dirty="0" smtClean="0"/>
              <a:t>TVs, radios, and reading materials may or may not be permitted.</a:t>
            </a:r>
          </a:p>
          <a:p>
            <a:pPr>
              <a:lnSpc>
                <a:spcPts val="2000"/>
              </a:lnSpc>
              <a:buFont typeface="Arial" pitchFamily="34" charset="0"/>
              <a:buChar char="•"/>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Lockdown 23/7</a:t>
            </a:r>
            <a:endParaRPr lang="en-US" sz="3200" b="1" dirty="0"/>
          </a:p>
        </p:txBody>
      </p:sp>
      <p:pic>
        <p:nvPicPr>
          <p:cNvPr id="5" name="Picture Placeholder 4" descr="Cell-at-Pelican-Bay1.jpg"/>
          <p:cNvPicPr>
            <a:picLocks noGrp="1" noChangeAspect="1"/>
          </p:cNvPicPr>
          <p:nvPr>
            <p:ph type="pic" idx="1"/>
          </p:nvPr>
        </p:nvPicPr>
        <p:blipFill>
          <a:blip r:embed="rId2" cstate="print"/>
          <a:stretch>
            <a:fillRect/>
          </a:stretch>
        </p:blipFill>
        <p:spPr>
          <a:xfrm>
            <a:off x="4267200" y="1574666"/>
            <a:ext cx="3352800" cy="5130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164592" y="1728216"/>
            <a:ext cx="2654808" cy="4824984"/>
          </a:xfrm>
        </p:spPr>
        <p:txBody>
          <a:bodyPr>
            <a:normAutofit lnSpcReduction="10000"/>
          </a:bodyPr>
          <a:lstStyle/>
          <a:p>
            <a:pPr>
              <a:buFont typeface="Arial" pitchFamily="34" charset="0"/>
              <a:buChar char="•"/>
            </a:pPr>
            <a:r>
              <a:rPr lang="en-US" sz="2400" dirty="0" smtClean="0"/>
              <a:t>Prisoners spend 22 to 24 hours alone in cells.</a:t>
            </a:r>
          </a:p>
          <a:p>
            <a:pPr>
              <a:buFont typeface="Arial" pitchFamily="34" charset="0"/>
              <a:buChar char="•"/>
            </a:pPr>
            <a:endParaRPr lang="en-US" sz="2400" dirty="0" smtClean="0"/>
          </a:p>
          <a:p>
            <a:pPr>
              <a:buFont typeface="Arial" pitchFamily="34" charset="0"/>
              <a:buChar char="•"/>
            </a:pPr>
            <a:r>
              <a:rPr lang="en-US" sz="2400" dirty="0" smtClean="0"/>
              <a:t> They exercise  alone in a walled or fenced enclosure resembling a dog run.</a:t>
            </a:r>
          </a:p>
          <a:p>
            <a:pPr>
              <a:buFont typeface="Arial" pitchFamily="34" charset="0"/>
              <a:buChar char="•"/>
            </a:pPr>
            <a:endParaRPr lang="en-US" sz="2400" dirty="0" smtClean="0"/>
          </a:p>
          <a:p>
            <a:pPr>
              <a:buFont typeface="Arial" pitchFamily="34" charset="0"/>
              <a:buChar char="•"/>
            </a:pPr>
            <a:r>
              <a:rPr lang="en-US" sz="2400" dirty="0" smtClean="0"/>
              <a:t> Visits with family are forbidden or severely limited.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No Way Out</a:t>
            </a:r>
            <a:endParaRPr lang="en-US" sz="3200" b="1" dirty="0"/>
          </a:p>
        </p:txBody>
      </p:sp>
      <p:pic>
        <p:nvPicPr>
          <p:cNvPr id="9" name="Picture Placeholder 8" descr="Ashker -- Front view of cell D1-119.jpg"/>
          <p:cNvPicPr>
            <a:picLocks noGrp="1" noChangeAspect="1"/>
          </p:cNvPicPr>
          <p:nvPr>
            <p:ph type="pic" idx="1"/>
          </p:nvPr>
        </p:nvPicPr>
        <p:blipFill>
          <a:blip r:embed="rId2" cstate="print"/>
          <a:stretch>
            <a:fillRect/>
          </a:stretch>
        </p:blipFill>
        <p:spPr>
          <a:xfrm>
            <a:off x="3200400" y="2286000"/>
            <a:ext cx="5562007" cy="3440683"/>
          </a:xfrm>
          <a:prstGeom prst="rect">
            <a:avLst/>
          </a:prstGeom>
          <a:noFill/>
          <a:ln>
            <a:noFill/>
          </a:ln>
        </p:spPr>
      </p:pic>
      <p:sp>
        <p:nvSpPr>
          <p:cNvPr id="8" name="Text Placeholder 7"/>
          <p:cNvSpPr>
            <a:spLocks noGrp="1"/>
          </p:cNvSpPr>
          <p:nvPr>
            <p:ph type="body" sz="half" idx="2"/>
          </p:nvPr>
        </p:nvSpPr>
        <p:spPr>
          <a:xfrm>
            <a:off x="164592" y="1600200"/>
            <a:ext cx="2468880" cy="5257800"/>
          </a:xfrm>
        </p:spPr>
        <p:txBody>
          <a:bodyPr>
            <a:normAutofit/>
          </a:bodyPr>
          <a:lstStyle/>
          <a:p>
            <a:pPr>
              <a:lnSpc>
                <a:spcPts val="2400"/>
              </a:lnSpc>
              <a:buFont typeface="Arial" pitchFamily="34" charset="0"/>
              <a:buChar char="•"/>
            </a:pPr>
            <a:r>
              <a:rPr lang="en-US" sz="2200" dirty="0" smtClean="0"/>
              <a:t> </a:t>
            </a:r>
            <a:r>
              <a:rPr lang="en-US" sz="2400" dirty="0" smtClean="0"/>
              <a:t>Many cells have no windows. </a:t>
            </a:r>
          </a:p>
          <a:p>
            <a:pPr>
              <a:lnSpc>
                <a:spcPts val="2400"/>
              </a:lnSpc>
            </a:pPr>
            <a:endParaRPr lang="en-US" sz="2400" dirty="0" smtClean="0"/>
          </a:p>
          <a:p>
            <a:pPr>
              <a:lnSpc>
                <a:spcPts val="2400"/>
              </a:lnSpc>
              <a:buFont typeface="Arial" pitchFamily="34" charset="0"/>
              <a:buChar char="•"/>
            </a:pPr>
            <a:r>
              <a:rPr lang="en-US" sz="2400" dirty="0" smtClean="0"/>
              <a:t>Some cell doors have bars, but most are solid steel.</a:t>
            </a:r>
          </a:p>
          <a:p>
            <a:pPr>
              <a:lnSpc>
                <a:spcPts val="2400"/>
              </a:lnSpc>
              <a:buFont typeface="Arial" pitchFamily="34" charset="0"/>
              <a:buChar char="•"/>
            </a:pPr>
            <a:endParaRPr lang="en-US" sz="2400" dirty="0" smtClean="0"/>
          </a:p>
          <a:p>
            <a:pPr>
              <a:lnSpc>
                <a:spcPts val="2400"/>
              </a:lnSpc>
              <a:buFont typeface="Arial" pitchFamily="34" charset="0"/>
              <a:buChar char="•"/>
            </a:pPr>
            <a:r>
              <a:rPr lang="en-US" sz="2400" dirty="0" smtClean="0"/>
              <a:t>“Food slots” are also used for communication with guards, medical treatment, and </a:t>
            </a:r>
            <a:r>
              <a:rPr lang="en-US" sz="2400" dirty="0" smtClean="0"/>
              <a:t>psychotherapy</a:t>
            </a:r>
            <a:r>
              <a:rPr lang="en-US" sz="2400" dirty="0" smtClean="0"/>
              <a:t>.</a:t>
            </a:r>
          </a:p>
          <a:p>
            <a:pPr>
              <a:lnSpc>
                <a:spcPts val="2400"/>
              </a:lnSpc>
              <a:buFont typeface="Arial" pitchFamily="34" charset="0"/>
              <a:buChar char="•"/>
            </a:pPr>
            <a:endParaRPr lang="en-US" sz="2600" dirty="0" smtClean="0"/>
          </a:p>
          <a:p>
            <a:pPr>
              <a:buFont typeface="Arial" pitchFamily="34" charset="0"/>
              <a:buChar char="•"/>
            </a:pPr>
            <a:r>
              <a:rPr lang="en-US" sz="1200" dirty="0" smtClean="0"/>
              <a:t>Drawing by Martin Vargas.</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Months, Years, and Decades Alone</a:t>
            </a:r>
            <a:endParaRPr lang="en-US" sz="3200" dirty="0"/>
          </a:p>
        </p:txBody>
      </p:sp>
      <p:sp>
        <p:nvSpPr>
          <p:cNvPr id="5" name="Content Placeholder 4"/>
          <p:cNvSpPr>
            <a:spLocks noGrp="1"/>
          </p:cNvSpPr>
          <p:nvPr>
            <p:ph idx="1"/>
          </p:nvPr>
        </p:nvSpPr>
        <p:spPr/>
        <p:txBody>
          <a:bodyPr>
            <a:normAutofit/>
          </a:bodyPr>
          <a:lstStyle/>
          <a:p>
            <a:r>
              <a:rPr lang="en-US" sz="2400" dirty="0" smtClean="0"/>
              <a:t>In California, the average term in solitary is </a:t>
            </a:r>
            <a:r>
              <a:rPr lang="en-US" sz="2400" b="1" dirty="0" smtClean="0"/>
              <a:t>6.8 years</a:t>
            </a:r>
            <a:r>
              <a:rPr lang="en-US" sz="2400" dirty="0" smtClean="0"/>
              <a:t>. Of the 1,111 prisoners in the SHU, 513 had served </a:t>
            </a:r>
            <a:r>
              <a:rPr lang="en-US" sz="2400" b="1" dirty="0" smtClean="0"/>
              <a:t>10 years or more; </a:t>
            </a:r>
            <a:r>
              <a:rPr lang="en-US" sz="2400" dirty="0" smtClean="0"/>
              <a:t>78 of these had been in the SHU </a:t>
            </a:r>
            <a:r>
              <a:rPr lang="en-US" sz="2400" b="1" dirty="0" smtClean="0"/>
              <a:t>at least 20 years. </a:t>
            </a:r>
          </a:p>
          <a:p>
            <a:endParaRPr lang="en-US" sz="2400" b="1" dirty="0" smtClean="0"/>
          </a:p>
          <a:p>
            <a:r>
              <a:rPr lang="en-US" sz="2400" dirty="0" smtClean="0"/>
              <a:t>The longest isolated federal prisoner, Thomas Silverstein, has spent </a:t>
            </a:r>
            <a:r>
              <a:rPr lang="en-US" sz="2400" b="1" dirty="0" smtClean="0"/>
              <a:t>29 years </a:t>
            </a:r>
            <a:r>
              <a:rPr lang="en-US" sz="2400" dirty="0" smtClean="0"/>
              <a:t>under a “no human contact” order.</a:t>
            </a:r>
          </a:p>
          <a:p>
            <a:endParaRPr lang="en-US" sz="2400" b="1" dirty="0" smtClean="0"/>
          </a:p>
          <a:p>
            <a:r>
              <a:rPr lang="en-US" sz="2400" dirty="0" smtClean="0"/>
              <a:t>The longest isolated state prisoners, Herman Wallace and Albert </a:t>
            </a:r>
            <a:r>
              <a:rPr lang="en-US" sz="2400" dirty="0" err="1" smtClean="0"/>
              <a:t>Woodfox</a:t>
            </a:r>
            <a:r>
              <a:rPr lang="en-US" sz="2400" dirty="0" smtClean="0"/>
              <a:t>, have are now spending their </a:t>
            </a:r>
            <a:r>
              <a:rPr lang="en-US" sz="2400" b="1" dirty="0" smtClean="0"/>
              <a:t>40</a:t>
            </a:r>
            <a:r>
              <a:rPr lang="en-US" sz="2400" b="1" baseline="30000" dirty="0" smtClean="0"/>
              <a:t>th</a:t>
            </a:r>
            <a:r>
              <a:rPr lang="en-US" sz="2400" b="1" dirty="0" smtClean="0"/>
              <a:t> year in solitary.</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8229600" cy="1252728"/>
          </a:xfrm>
        </p:spPr>
        <p:txBody>
          <a:bodyPr>
            <a:normAutofit/>
          </a:bodyPr>
          <a:lstStyle/>
          <a:p>
            <a:r>
              <a:rPr lang="en-US" sz="3200" dirty="0" smtClean="0"/>
              <a:t>Art from Solitary: Thomas Silverstein, </a:t>
            </a:r>
            <a:br>
              <a:rPr lang="en-US" sz="3200" dirty="0" smtClean="0"/>
            </a:br>
            <a:r>
              <a:rPr lang="en-US" sz="3200" dirty="0" smtClean="0"/>
              <a:t>ADX Florence, CO (29 years)</a:t>
            </a:r>
            <a:endParaRPr lang="en-US" sz="3200" dirty="0"/>
          </a:p>
        </p:txBody>
      </p:sp>
      <p:pic>
        <p:nvPicPr>
          <p:cNvPr id="7" name="Content Placeholder 6" descr="Wallace call sketch.jpg"/>
          <p:cNvPicPr>
            <a:picLocks noGrp="1" noChangeAspect="1"/>
          </p:cNvPicPr>
          <p:nvPr>
            <p:ph idx="1"/>
          </p:nvPr>
        </p:nvPicPr>
        <p:blipFill>
          <a:blip r:embed="rId3" cstate="print"/>
          <a:stretch>
            <a:fillRect/>
          </a:stretch>
        </p:blipFill>
        <p:spPr>
          <a:xfrm>
            <a:off x="1371599" y="1600200"/>
            <a:ext cx="6420427" cy="51054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Autofit/>
          </a:bodyPr>
          <a:lstStyle/>
          <a:p>
            <a:r>
              <a:rPr lang="en-US" sz="3200" dirty="0" smtClean="0"/>
              <a:t>Art from Solitary: Herman Wallace, </a:t>
            </a:r>
            <a:br>
              <a:rPr lang="en-US" sz="3200" dirty="0" smtClean="0"/>
            </a:br>
            <a:r>
              <a:rPr lang="en-US" sz="3200" dirty="0" smtClean="0"/>
              <a:t>Louisiana State Penitentiary at Angola (40 years)</a:t>
            </a:r>
            <a:endParaRPr lang="en-US" sz="3200" dirty="0"/>
          </a:p>
        </p:txBody>
      </p:sp>
      <p:pic>
        <p:nvPicPr>
          <p:cNvPr id="4" name="Content Placeholder 3" descr="angola-cell.jpg"/>
          <p:cNvPicPr>
            <a:picLocks noGrp="1" noChangeAspect="1"/>
          </p:cNvPicPr>
          <p:nvPr>
            <p:ph idx="1"/>
          </p:nvPr>
        </p:nvPicPr>
        <p:blipFill>
          <a:blip r:embed="rId2" cstate="print"/>
          <a:stretch>
            <a:fillRect/>
          </a:stretch>
        </p:blipFill>
        <p:spPr>
          <a:xfrm>
            <a:off x="1219200" y="1905000"/>
            <a:ext cx="6693916" cy="4381473"/>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Autofit/>
          </a:bodyPr>
          <a:lstStyle/>
          <a:p>
            <a:r>
              <a:rPr lang="en-US" sz="3200" dirty="0" smtClean="0"/>
              <a:t>Voices from Solitary: Herman Wallace, </a:t>
            </a:r>
            <a:br>
              <a:rPr lang="en-US" sz="3200" dirty="0" smtClean="0"/>
            </a:br>
            <a:r>
              <a:rPr lang="en-US" sz="3200" dirty="0" smtClean="0"/>
              <a:t>Louisiana State Penitentiary at Angola (40 years)</a:t>
            </a:r>
            <a:endParaRPr lang="en-US" sz="3200" dirty="0"/>
          </a:p>
        </p:txBody>
      </p:sp>
      <p:sp>
        <p:nvSpPr>
          <p:cNvPr id="3" name="Content Placeholder 2"/>
          <p:cNvSpPr>
            <a:spLocks noGrp="1"/>
          </p:cNvSpPr>
          <p:nvPr>
            <p:ph idx="1"/>
          </p:nvPr>
        </p:nvSpPr>
        <p:spPr>
          <a:xfrm>
            <a:off x="228600" y="1676401"/>
            <a:ext cx="8686800" cy="4953000"/>
          </a:xfrm>
        </p:spPr>
        <p:txBody>
          <a:bodyPr>
            <a:noAutofit/>
          </a:bodyPr>
          <a:lstStyle/>
          <a:p>
            <a:r>
              <a:rPr lang="en-US" sz="2400" b="1" dirty="0" smtClean="0"/>
              <a:t>It’s so small I can only make about four steps forward before I touch the door. And if I turn and I’m about-face at any place in this cell I’m going to bump into something. It’s really smaller than anybody’s </a:t>
            </a:r>
            <a:r>
              <a:rPr lang="en-US" sz="2400" dirty="0" smtClean="0"/>
              <a:t>bathroom…But I’m used to it and that’s one of the bad things about it…</a:t>
            </a:r>
          </a:p>
          <a:p>
            <a:pPr>
              <a:buNone/>
            </a:pPr>
            <a:endParaRPr lang="en-US" sz="2400" dirty="0" smtClean="0"/>
          </a:p>
          <a:p>
            <a:r>
              <a:rPr lang="en-US" sz="2400" b="1" dirty="0" smtClean="0"/>
              <a:t>I’m in the cell for 23 hours a day and a lot of time 24 hours </a:t>
            </a:r>
            <a:r>
              <a:rPr lang="en-US" sz="2400" dirty="0" smtClean="0"/>
              <a:t>because I don’t come out. I have to spend a great deal of my time catching up on reading and writing to…people that I communicate with. </a:t>
            </a:r>
            <a:r>
              <a:rPr lang="en-US" sz="2400" b="1" dirty="0" smtClean="0"/>
              <a:t>It helps me to maintain what little sanity that I have left, to maintain my humanity and dignity.</a:t>
            </a:r>
            <a:endParaRPr lang="en-US"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51062"/>
          </a:xfrm>
        </p:spPr>
        <p:txBody>
          <a:bodyPr>
            <a:normAutofit/>
          </a:bodyPr>
          <a:lstStyle/>
          <a:p>
            <a:r>
              <a:rPr lang="en-US" sz="3200" dirty="0" smtClean="0"/>
              <a:t>Voices from Solitary: Herman Wallace, </a:t>
            </a:r>
            <a:br>
              <a:rPr lang="en-US" sz="3200" dirty="0" smtClean="0"/>
            </a:br>
            <a:r>
              <a:rPr lang="en-US" sz="3200" dirty="0" smtClean="0"/>
              <a:t>Louisiana State Penitentiary at Angola (40 years)</a:t>
            </a:r>
            <a:endParaRPr lang="en-US" sz="3200" dirty="0"/>
          </a:p>
        </p:txBody>
      </p:sp>
      <p:sp>
        <p:nvSpPr>
          <p:cNvPr id="3" name="Content Placeholder 2"/>
          <p:cNvSpPr>
            <a:spLocks noGrp="1"/>
          </p:cNvSpPr>
          <p:nvPr>
            <p:ph sz="half" idx="1"/>
          </p:nvPr>
        </p:nvSpPr>
        <p:spPr/>
        <p:txBody>
          <a:bodyPr/>
          <a:lstStyle/>
          <a:p>
            <a:pPr>
              <a:buNone/>
            </a:pPr>
            <a:endParaRPr lang="en-US" sz="2000" dirty="0" smtClean="0">
              <a:hlinkClick r:id="rId2"/>
            </a:endParaRPr>
          </a:p>
          <a:p>
            <a:endParaRPr lang="en-US" sz="2000" dirty="0" smtClean="0">
              <a:hlinkClick r:id="rId2"/>
            </a:endParaRPr>
          </a:p>
          <a:p>
            <a:r>
              <a:rPr lang="en-US" sz="2400" dirty="0" smtClean="0">
                <a:hlinkClick r:id="rId2"/>
              </a:rPr>
              <a:t>http://download.guardian.co.uk/audio/kip/standalone/world/1334585861759/5478/gdn.ps.120416.hermanwallace.mp3</a:t>
            </a:r>
            <a:endParaRPr lang="en-US" sz="2400" dirty="0" smtClean="0"/>
          </a:p>
          <a:p>
            <a:endParaRPr lang="en-US" dirty="0"/>
          </a:p>
        </p:txBody>
      </p:sp>
      <p:pic>
        <p:nvPicPr>
          <p:cNvPr id="5" name="Content Placeholder 4" descr="herman wallace.jpg"/>
          <p:cNvPicPr>
            <a:picLocks noGrp="1" noChangeAspect="1"/>
          </p:cNvPicPr>
          <p:nvPr>
            <p:ph sz="half" idx="2"/>
          </p:nvPr>
        </p:nvPicPr>
        <p:blipFill>
          <a:blip r:embed="rId3" cstate="print"/>
          <a:stretch>
            <a:fillRect/>
          </a:stretch>
        </p:blipFill>
        <p:spPr>
          <a:xfrm>
            <a:off x="4724400" y="1551188"/>
            <a:ext cx="4181669" cy="5078212"/>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American </a:t>
            </a:r>
            <a:r>
              <a:rPr lang="en-US" sz="3200" dirty="0" err="1" smtClean="0"/>
              <a:t>Exceptionalism</a:t>
            </a:r>
            <a:endParaRPr lang="en-US" sz="3200" dirty="0"/>
          </a:p>
        </p:txBody>
      </p:sp>
      <p:sp>
        <p:nvSpPr>
          <p:cNvPr id="3" name="Content Placeholder 2"/>
          <p:cNvSpPr>
            <a:spLocks noGrp="1"/>
          </p:cNvSpPr>
          <p:nvPr>
            <p:ph idx="1"/>
          </p:nvPr>
        </p:nvSpPr>
        <p:spPr/>
        <p:txBody>
          <a:bodyPr>
            <a:normAutofit/>
          </a:bodyPr>
          <a:lstStyle/>
          <a:p>
            <a:r>
              <a:rPr lang="en-US" sz="2400" dirty="0" smtClean="0"/>
              <a:t>The United States is the only democratic nation to practice solitary confinement on a large scale.</a:t>
            </a:r>
          </a:p>
          <a:p>
            <a:endParaRPr lang="en-US" sz="2400" dirty="0" smtClean="0"/>
          </a:p>
          <a:p>
            <a:r>
              <a:rPr lang="en-US" sz="2400" dirty="0" smtClean="0"/>
              <a:t>Sarah </a:t>
            </a:r>
            <a:r>
              <a:rPr lang="en-US" sz="2400" dirty="0" err="1" smtClean="0"/>
              <a:t>Shourd</a:t>
            </a:r>
            <a:r>
              <a:rPr lang="en-US" sz="2400" dirty="0" smtClean="0"/>
              <a:t>, the American hiker who spent 13 months in solitary in an Iranian prison, said after her release: “</a:t>
            </a:r>
            <a:r>
              <a:rPr lang="en-US" sz="2400" b="1" dirty="0" smtClean="0"/>
              <a:t>The really scary thing is that the US government and many governments were very critical of Iran for holding me in solitary for 13 and a half months, but when I got out I was shocked to find that the US had more people in solitary confinement than any other country</a:t>
            </a:r>
            <a:r>
              <a:rPr lang="en-US" sz="2400" dirty="0" smtClean="0"/>
              <a:t>—and in this country it is used routinely as an administrative practice.”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Solitary in Europe</a:t>
            </a:r>
            <a:endParaRPr lang="en-US" sz="3200" b="1" dirty="0"/>
          </a:p>
        </p:txBody>
      </p:sp>
      <p:pic>
        <p:nvPicPr>
          <p:cNvPr id="9" name="Content Placeholder 8" descr="brevik 2.jpg"/>
          <p:cNvPicPr>
            <a:picLocks noGrp="1" noChangeAspect="1"/>
          </p:cNvPicPr>
          <p:nvPr>
            <p:ph type="pic" idx="1"/>
          </p:nvPr>
        </p:nvPicPr>
        <p:blipFill>
          <a:blip r:embed="rId2" cstate="print"/>
          <a:srcRect l="17297" r="17297"/>
          <a:stretch>
            <a:fillRect/>
          </a:stretch>
        </p:blipFill>
        <p:spPr/>
      </p:pic>
      <p:sp>
        <p:nvSpPr>
          <p:cNvPr id="10" name="Text Placeholder 9"/>
          <p:cNvSpPr>
            <a:spLocks noGrp="1"/>
          </p:cNvSpPr>
          <p:nvPr>
            <p:ph type="body" sz="half" idx="2"/>
          </p:nvPr>
        </p:nvSpPr>
        <p:spPr>
          <a:xfrm>
            <a:off x="152400" y="1524000"/>
            <a:ext cx="2667000" cy="5334000"/>
          </a:xfrm>
        </p:spPr>
        <p:txBody>
          <a:bodyPr>
            <a:noAutofit/>
          </a:bodyPr>
          <a:lstStyle/>
          <a:p>
            <a:pPr>
              <a:buFont typeface="Arial" pitchFamily="34" charset="0"/>
              <a:buChar char="•"/>
            </a:pPr>
            <a:r>
              <a:rPr lang="en-US" sz="2400" dirty="0" smtClean="0"/>
              <a:t>In the UK, solitary is largely banned beyond 3 weeks. Fewer than 40 people are in long-term segregation.</a:t>
            </a:r>
          </a:p>
          <a:p>
            <a:pPr>
              <a:buFont typeface="Arial" pitchFamily="34" charset="0"/>
              <a:buChar char="•"/>
            </a:pPr>
            <a:endParaRPr lang="en-US" sz="2400" dirty="0" smtClean="0"/>
          </a:p>
          <a:p>
            <a:pPr>
              <a:buFont typeface="Arial" pitchFamily="34" charset="0"/>
              <a:buChar char="•"/>
            </a:pPr>
            <a:r>
              <a:rPr lang="en-US" sz="2400" dirty="0" smtClean="0"/>
              <a:t>In Norway, mass killer Anders </a:t>
            </a:r>
            <a:r>
              <a:rPr lang="en-US" sz="2400" dirty="0" err="1" smtClean="0"/>
              <a:t>Breivik’s</a:t>
            </a:r>
            <a:r>
              <a:rPr lang="en-US" sz="2400" dirty="0" smtClean="0"/>
              <a:t> cell has 3 adjoining rooms, including a study and a fitness room with treadmill.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5448"/>
            <a:ext cx="2667000" cy="978408"/>
          </a:xfrm>
        </p:spPr>
        <p:txBody>
          <a:bodyPr>
            <a:noAutofit/>
          </a:bodyPr>
          <a:lstStyle/>
          <a:p>
            <a:r>
              <a:rPr lang="en-US" sz="3200" b="1" dirty="0" smtClean="0"/>
              <a:t>Walnut Street Jail</a:t>
            </a:r>
            <a:endParaRPr lang="en-US" sz="3200" b="1" dirty="0"/>
          </a:p>
        </p:txBody>
      </p:sp>
      <p:pic>
        <p:nvPicPr>
          <p:cNvPr id="7" name="Picture Placeholder 6" descr="Walnut Street Jail.jpg"/>
          <p:cNvPicPr>
            <a:picLocks noGrp="1" noChangeAspect="1"/>
          </p:cNvPicPr>
          <p:nvPr>
            <p:ph type="pic" idx="1"/>
          </p:nvPr>
        </p:nvPicPr>
        <p:blipFill>
          <a:blip r:embed="rId2" cstate="print"/>
          <a:srcRect l="11410" r="11410"/>
          <a:stretch>
            <a:fillRect/>
          </a:stretch>
        </p:blipFill>
        <p:spPr/>
      </p:pic>
      <p:sp>
        <p:nvSpPr>
          <p:cNvPr id="6" name="Text Placeholder 5"/>
          <p:cNvSpPr>
            <a:spLocks noGrp="1"/>
          </p:cNvSpPr>
          <p:nvPr>
            <p:ph type="body" sz="half" idx="2"/>
          </p:nvPr>
        </p:nvSpPr>
        <p:spPr>
          <a:xfrm>
            <a:off x="164592" y="1524000"/>
            <a:ext cx="2731008" cy="5334000"/>
          </a:xfrm>
        </p:spPr>
        <p:txBody>
          <a:bodyPr>
            <a:normAutofit lnSpcReduction="10000"/>
          </a:bodyPr>
          <a:lstStyle/>
          <a:p>
            <a:pPr>
              <a:lnSpc>
                <a:spcPct val="110000"/>
              </a:lnSpc>
              <a:buFont typeface="Arial" pitchFamily="34" charset="0"/>
              <a:buChar char="•"/>
            </a:pPr>
            <a:r>
              <a:rPr lang="en-US" sz="2400" dirty="0" smtClean="0"/>
              <a:t>Solitary was first introduced in 1790 at the Walnut Street Jail in Philadelphia by the Society for Alleviating the Miseries of Public Prisons.</a:t>
            </a:r>
          </a:p>
          <a:p>
            <a:pPr>
              <a:lnSpc>
                <a:spcPct val="110000"/>
              </a:lnSpc>
              <a:buFont typeface="Arial" pitchFamily="34" charset="0"/>
              <a:buChar char="•"/>
            </a:pPr>
            <a:endParaRPr lang="en-US" sz="2400" dirty="0" smtClean="0"/>
          </a:p>
          <a:p>
            <a:pPr>
              <a:lnSpc>
                <a:spcPct val="110000"/>
              </a:lnSpc>
              <a:buFont typeface="Arial" pitchFamily="34" charset="0"/>
              <a:buChar char="•"/>
            </a:pPr>
            <a:r>
              <a:rPr lang="en-US" sz="2400" dirty="0" smtClean="0"/>
              <a:t>It was seen as a humane alternative to overcrowded jails, whippings, and public humiliation.</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Psychological Effects </a:t>
            </a:r>
            <a:br>
              <a:rPr lang="en-US" sz="3200" dirty="0" smtClean="0"/>
            </a:br>
            <a:r>
              <a:rPr lang="en-US" sz="3200" dirty="0" smtClean="0"/>
              <a:t>of Solitary Confinement</a:t>
            </a:r>
            <a:endParaRPr lang="en-US" sz="3200" dirty="0"/>
          </a:p>
        </p:txBody>
      </p:sp>
      <p:sp>
        <p:nvSpPr>
          <p:cNvPr id="3" name="Content Placeholder 2"/>
          <p:cNvSpPr>
            <a:spLocks noGrp="1"/>
          </p:cNvSpPr>
          <p:nvPr>
            <p:ph sz="half" idx="1"/>
          </p:nvPr>
        </p:nvSpPr>
        <p:spPr>
          <a:xfrm>
            <a:off x="152400" y="1676400"/>
            <a:ext cx="4495800" cy="4953000"/>
          </a:xfrm>
        </p:spPr>
        <p:txBody>
          <a:bodyPr>
            <a:noAutofit/>
          </a:bodyPr>
          <a:lstStyle/>
          <a:p>
            <a:r>
              <a:rPr lang="en-US" sz="2400" dirty="0" smtClean="0"/>
              <a:t>Research since the 1970s shows that that solitary confinement alters neural and therefore psychological states. </a:t>
            </a:r>
          </a:p>
          <a:p>
            <a:endParaRPr lang="en-US" sz="2400" dirty="0" smtClean="0"/>
          </a:p>
          <a:p>
            <a:r>
              <a:rPr lang="en-US" sz="2400" dirty="0" smtClean="0"/>
              <a:t>Prisoners in solitary develop psychopathologies at much higher rates than those in the general population.</a:t>
            </a:r>
          </a:p>
          <a:p>
            <a:endParaRPr lang="en-US" sz="2400" dirty="0" smtClean="0"/>
          </a:p>
          <a:p>
            <a:r>
              <a:rPr lang="en-US" sz="2400" dirty="0" smtClean="0"/>
              <a:t>Prisoners exhibited decreased EEG activity after just one week in solitary. </a:t>
            </a:r>
            <a:endParaRPr lang="en-US" sz="2400" dirty="0"/>
          </a:p>
        </p:txBody>
      </p:sp>
      <p:pic>
        <p:nvPicPr>
          <p:cNvPr id="5" name="Content Placeholder 7" descr="Captive.jpg"/>
          <p:cNvPicPr>
            <a:picLocks noGrp="1" noChangeAspect="1"/>
          </p:cNvPicPr>
          <p:nvPr>
            <p:ph sz="half" idx="2"/>
          </p:nvPr>
        </p:nvPicPr>
        <p:blipFill>
          <a:blip r:embed="rId2" cstate="print"/>
          <a:stretch>
            <a:fillRect/>
          </a:stretch>
        </p:blipFill>
        <p:spPr>
          <a:xfrm>
            <a:off x="4862090" y="2286000"/>
            <a:ext cx="3824710" cy="381204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Dr. Stuart </a:t>
            </a:r>
            <a:r>
              <a:rPr lang="en-US" sz="3200" dirty="0" err="1" smtClean="0"/>
              <a:t>Grassian</a:t>
            </a:r>
            <a:r>
              <a:rPr lang="en-US" sz="3200" dirty="0" smtClean="0"/>
              <a:t>: </a:t>
            </a:r>
            <a:br>
              <a:rPr lang="en-US" sz="3200" dirty="0" smtClean="0"/>
            </a:br>
            <a:r>
              <a:rPr lang="en-US" sz="3200" dirty="0" smtClean="0"/>
              <a:t>Symptoms of  “SHU Syndrome”</a:t>
            </a:r>
            <a:endParaRPr lang="en-US" sz="3200" dirty="0"/>
          </a:p>
        </p:txBody>
      </p:sp>
      <p:sp>
        <p:nvSpPr>
          <p:cNvPr id="6" name="Content Placeholder 5"/>
          <p:cNvSpPr>
            <a:spLocks noGrp="1"/>
          </p:cNvSpPr>
          <p:nvPr>
            <p:ph idx="1"/>
          </p:nvPr>
        </p:nvSpPr>
        <p:spPr/>
        <p:txBody>
          <a:bodyPr>
            <a:noAutofit/>
          </a:bodyPr>
          <a:lstStyle/>
          <a:p>
            <a:pPr>
              <a:spcAft>
                <a:spcPts val="1200"/>
              </a:spcAft>
            </a:pPr>
            <a:r>
              <a:rPr lang="en-US" sz="2400" dirty="0" smtClean="0"/>
              <a:t> social withdrawal</a:t>
            </a:r>
          </a:p>
          <a:p>
            <a:pPr>
              <a:spcAft>
                <a:spcPts val="1200"/>
              </a:spcAft>
            </a:pPr>
            <a:r>
              <a:rPr lang="en-US" sz="2400" dirty="0" smtClean="0"/>
              <a:t>panic attacks</a:t>
            </a:r>
          </a:p>
          <a:p>
            <a:pPr>
              <a:spcAft>
                <a:spcPts val="1200"/>
              </a:spcAft>
            </a:pPr>
            <a:r>
              <a:rPr lang="en-US" sz="2400" dirty="0" smtClean="0"/>
              <a:t>irrational rage</a:t>
            </a:r>
          </a:p>
          <a:p>
            <a:pPr>
              <a:spcAft>
                <a:spcPts val="1200"/>
              </a:spcAft>
            </a:pPr>
            <a:r>
              <a:rPr lang="en-US" sz="2400" dirty="0" smtClean="0"/>
              <a:t>loss of impulse control</a:t>
            </a:r>
          </a:p>
          <a:p>
            <a:pPr>
              <a:spcAft>
                <a:spcPts val="1200"/>
              </a:spcAft>
            </a:pPr>
            <a:r>
              <a:rPr lang="en-US" sz="2400" dirty="0" smtClean="0"/>
              <a:t>paranoia</a:t>
            </a:r>
          </a:p>
          <a:p>
            <a:pPr>
              <a:spcAft>
                <a:spcPts val="1200"/>
              </a:spcAft>
            </a:pPr>
            <a:r>
              <a:rPr lang="en-US" sz="2400" dirty="0" smtClean="0"/>
              <a:t>hypersensitivity to external stimuli</a:t>
            </a:r>
          </a:p>
          <a:p>
            <a:pPr>
              <a:spcAft>
                <a:spcPts val="1200"/>
              </a:spcAft>
            </a:pPr>
            <a:r>
              <a:rPr lang="en-US" sz="2400" dirty="0" smtClean="0"/>
              <a:t>severe and chronic depression</a:t>
            </a:r>
          </a:p>
          <a:p>
            <a:pPr>
              <a:spcAft>
                <a:spcPts val="1200"/>
              </a:spcAft>
            </a:pPr>
            <a:r>
              <a:rPr lang="en-US" sz="2400" dirty="0" smtClean="0"/>
              <a:t>difficulties with concentration and memory</a:t>
            </a:r>
          </a:p>
          <a:p>
            <a:pPr>
              <a:spcAft>
                <a:spcPts val="1200"/>
              </a:spcAft>
            </a:pPr>
            <a:r>
              <a:rPr lang="en-US" sz="2400" dirty="0" smtClean="0"/>
              <a:t>perceptual distortions and illusions </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Voices from Solitary: Brian Nelson, </a:t>
            </a:r>
            <a:br>
              <a:rPr lang="en-US" sz="3200" dirty="0" smtClean="0"/>
            </a:br>
            <a:r>
              <a:rPr lang="en-US" sz="3200" dirty="0" smtClean="0"/>
              <a:t>Tamms Supermax, IL (12 years)</a:t>
            </a:r>
            <a:endParaRPr lang="en-US" sz="3200" dirty="0"/>
          </a:p>
        </p:txBody>
      </p:sp>
      <p:sp>
        <p:nvSpPr>
          <p:cNvPr id="6" name="Content Placeholder 5"/>
          <p:cNvSpPr>
            <a:spLocks noGrp="1"/>
          </p:cNvSpPr>
          <p:nvPr>
            <p:ph idx="1"/>
          </p:nvPr>
        </p:nvSpPr>
        <p:spPr>
          <a:xfrm>
            <a:off x="228600" y="1775191"/>
            <a:ext cx="8686800" cy="4854209"/>
          </a:xfrm>
        </p:spPr>
        <p:txBody>
          <a:bodyPr>
            <a:noAutofit/>
          </a:bodyPr>
          <a:lstStyle/>
          <a:p>
            <a:r>
              <a:rPr lang="en-US" sz="2400" b="1" dirty="0" smtClean="0"/>
              <a:t>I lost the will to live. I lost hope, </a:t>
            </a:r>
            <a:r>
              <a:rPr lang="en-US" sz="2400" dirty="0" smtClean="0"/>
              <a:t>even though I was scheduled to be released in a couple years. Depression overwhelmed me…I lost so much weight…that all the bones in my body protruded…I had no appetite and wanted to die.</a:t>
            </a:r>
          </a:p>
          <a:p>
            <a:endParaRPr lang="en-US" sz="2400" dirty="0" smtClean="0"/>
          </a:p>
          <a:p>
            <a:r>
              <a:rPr lang="en-US" sz="2400" b="1" dirty="0" smtClean="0"/>
              <a:t>“Every day I went to sleep I got down on my knees and prayed that I would die in my sleep, yet God’s will was not mine. When I woke up in the night I prayed harder for death. </a:t>
            </a:r>
            <a:r>
              <a:rPr lang="en-US" sz="2400" dirty="0" smtClean="0"/>
              <a:t>I couldn’t sleep…I went days pacing back and forth like a zombie… I looked like I was already dead and I had no will to live. </a:t>
            </a:r>
            <a:r>
              <a:rPr lang="en-US" sz="2400" b="1" dirty="0" smtClean="0"/>
              <a:t>Day after day all I saw was gray walls and over time my world became the gray box.”</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Suicide</a:t>
            </a:r>
            <a:endParaRPr lang="en-US" sz="3200" dirty="0"/>
          </a:p>
        </p:txBody>
      </p:sp>
      <p:pic>
        <p:nvPicPr>
          <p:cNvPr id="5" name="Content Placeholder 4" descr="vega2.jpg"/>
          <p:cNvPicPr>
            <a:picLocks noGrp="1" noChangeAspect="1"/>
          </p:cNvPicPr>
          <p:nvPr>
            <p:ph sz="half" idx="1"/>
          </p:nvPr>
        </p:nvPicPr>
        <p:blipFill>
          <a:blip r:embed="rId2" cstate="print"/>
          <a:stretch>
            <a:fillRect/>
          </a:stretch>
        </p:blipFill>
        <p:spPr>
          <a:xfrm>
            <a:off x="304800" y="2057400"/>
            <a:ext cx="4703121" cy="3522801"/>
          </a:xfrm>
        </p:spPr>
      </p:pic>
      <p:sp>
        <p:nvSpPr>
          <p:cNvPr id="4" name="Content Placeholder 3"/>
          <p:cNvSpPr>
            <a:spLocks noGrp="1"/>
          </p:cNvSpPr>
          <p:nvPr>
            <p:ph sz="half" idx="2"/>
          </p:nvPr>
        </p:nvSpPr>
        <p:spPr>
          <a:xfrm>
            <a:off x="5029200" y="1676400"/>
            <a:ext cx="3810000" cy="4876800"/>
          </a:xfrm>
        </p:spPr>
        <p:txBody>
          <a:bodyPr>
            <a:normAutofit fontScale="77500" lnSpcReduction="20000"/>
          </a:bodyPr>
          <a:lstStyle/>
          <a:p>
            <a:endParaRPr lang="en-US" sz="3100" dirty="0" smtClean="0"/>
          </a:p>
          <a:p>
            <a:pPr>
              <a:lnSpc>
                <a:spcPct val="120000"/>
              </a:lnSpc>
            </a:pPr>
            <a:r>
              <a:rPr lang="en-US" sz="3100" dirty="0" smtClean="0"/>
              <a:t>In New York, suicides are 5 times higher in solitary.</a:t>
            </a:r>
          </a:p>
          <a:p>
            <a:pPr>
              <a:lnSpc>
                <a:spcPct val="120000"/>
              </a:lnSpc>
            </a:pPr>
            <a:endParaRPr lang="en-US" sz="3100" dirty="0" smtClean="0"/>
          </a:p>
          <a:p>
            <a:pPr>
              <a:lnSpc>
                <a:spcPct val="120000"/>
              </a:lnSpc>
            </a:pPr>
            <a:r>
              <a:rPr lang="en-US" sz="3100" dirty="0" smtClean="0"/>
              <a:t>In California, about 5 percent of all prisoners are in solitary—but up to 70 percent of suicides take place there.</a:t>
            </a:r>
          </a:p>
          <a:p>
            <a:pPr>
              <a:lnSpc>
                <a:spcPct val="120000"/>
              </a:lnSpc>
              <a:buNone/>
            </a:pPr>
            <a:endParaRPr lang="en-US" sz="3100" dirty="0" smtClean="0"/>
          </a:p>
          <a:p>
            <a:pPr>
              <a:lnSpc>
                <a:spcPct val="120000"/>
              </a:lnSpc>
            </a:pPr>
            <a:r>
              <a:rPr lang="en-US" sz="3100" dirty="0" smtClean="0"/>
              <a:t> Teens are 19 times more likely to commit suicide when placed in isolation. </a:t>
            </a:r>
          </a:p>
          <a:p>
            <a:pPr>
              <a:lnSpc>
                <a:spcPct val="120000"/>
              </a:lnSpc>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Self-Mutilation</a:t>
            </a:r>
            <a:endParaRPr lang="en-US" sz="3200" dirty="0"/>
          </a:p>
        </p:txBody>
      </p:sp>
      <p:sp>
        <p:nvSpPr>
          <p:cNvPr id="4" name="Content Placeholder 3"/>
          <p:cNvSpPr>
            <a:spLocks noGrp="1"/>
          </p:cNvSpPr>
          <p:nvPr>
            <p:ph sz="half" idx="1"/>
          </p:nvPr>
        </p:nvSpPr>
        <p:spPr/>
        <p:txBody>
          <a:bodyPr>
            <a:normAutofit/>
          </a:bodyPr>
          <a:lstStyle/>
          <a:p>
            <a:r>
              <a:rPr lang="en-US" sz="2400" dirty="0" smtClean="0"/>
              <a:t>Self-mutilation in the form of cutting, otherwise unknown among adult men, is common practice in solitary confinement.</a:t>
            </a:r>
          </a:p>
          <a:p>
            <a:endParaRPr lang="en-US" sz="2400" dirty="0" smtClean="0"/>
          </a:p>
          <a:p>
            <a:r>
              <a:rPr lang="en-US" sz="2400" dirty="0" smtClean="0"/>
              <a:t>Prisoners in solitary have been known to bite into their own veins and cut off their fingers and testicles.</a:t>
            </a:r>
          </a:p>
          <a:p>
            <a:endParaRPr lang="en-US" dirty="0"/>
          </a:p>
        </p:txBody>
      </p:sp>
      <p:pic>
        <p:nvPicPr>
          <p:cNvPr id="6" name="Content Placeholder 5" descr="powers.jpg"/>
          <p:cNvPicPr>
            <a:picLocks noGrp="1" noChangeAspect="1"/>
          </p:cNvPicPr>
          <p:nvPr>
            <p:ph sz="half" idx="2"/>
          </p:nvPr>
        </p:nvPicPr>
        <p:blipFill>
          <a:blip r:embed="rId2" cstate="print"/>
          <a:stretch>
            <a:fillRect/>
          </a:stretch>
        </p:blipFill>
        <p:spPr>
          <a:xfrm>
            <a:off x="5397499" y="1676401"/>
            <a:ext cx="2984501" cy="4864736"/>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Voices from Solitary: Anthony Graves, </a:t>
            </a:r>
            <a:br>
              <a:rPr lang="en-US" sz="3200" dirty="0" smtClean="0"/>
            </a:br>
            <a:r>
              <a:rPr lang="en-US" sz="3200" dirty="0" smtClean="0"/>
              <a:t>Polunsky Unit (Death Row), TX (18 years)</a:t>
            </a:r>
            <a:endParaRPr lang="en-US" sz="3200" dirty="0"/>
          </a:p>
        </p:txBody>
      </p:sp>
      <p:sp>
        <p:nvSpPr>
          <p:cNvPr id="5" name="Content Placeholder 4"/>
          <p:cNvSpPr>
            <a:spLocks noGrp="1"/>
          </p:cNvSpPr>
          <p:nvPr>
            <p:ph idx="1"/>
          </p:nvPr>
        </p:nvSpPr>
        <p:spPr>
          <a:xfrm>
            <a:off x="304800" y="1676400"/>
            <a:ext cx="8534400" cy="5029199"/>
          </a:xfrm>
        </p:spPr>
        <p:txBody>
          <a:bodyPr>
            <a:normAutofit fontScale="70000" lnSpcReduction="20000"/>
          </a:bodyPr>
          <a:lstStyle/>
          <a:p>
            <a:pPr>
              <a:lnSpc>
                <a:spcPct val="120000"/>
              </a:lnSpc>
            </a:pPr>
            <a:r>
              <a:rPr lang="en-US" sz="3400" dirty="0" smtClean="0"/>
              <a:t>“</a:t>
            </a:r>
            <a:r>
              <a:rPr lang="en-US" sz="3400" b="1" dirty="0" smtClean="0"/>
              <a:t>I would watch guys come to prison totally sane and in three years they don’t live in the real world anymore. </a:t>
            </a:r>
            <a:r>
              <a:rPr lang="en-US" sz="3400" dirty="0" smtClean="0"/>
              <a:t>I know a guy who would sit in the middle of the floor, wrap [his sheet] around himself and light it on fire. Another guy would go out in the recreation yard, get naked, lie down, and urinate all over himself. He would take his feces and smear it all over his face as though he was in military combat. This same man…was ruled competent to be executed.</a:t>
            </a:r>
          </a:p>
          <a:p>
            <a:pPr>
              <a:lnSpc>
                <a:spcPct val="120000"/>
              </a:lnSpc>
            </a:pPr>
            <a:endParaRPr lang="en-US" sz="3400" dirty="0" smtClean="0"/>
          </a:p>
          <a:p>
            <a:pPr>
              <a:lnSpc>
                <a:spcPct val="120000"/>
              </a:lnSpc>
            </a:pPr>
            <a:r>
              <a:rPr lang="en-US" sz="3400" dirty="0" smtClean="0"/>
              <a:t>“</a:t>
            </a:r>
            <a:r>
              <a:rPr lang="en-US" sz="3400" b="1" dirty="0" smtClean="0"/>
              <a:t>Solitary confinement does one thing; it breaks a man’s will to live and he ends up deteriorating. He’s never the same person again…It’s inhumane by design and it is driving men insane.”</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Voices from Solitary: Anthony Graves, </a:t>
            </a:r>
            <a:br>
              <a:rPr lang="en-US" sz="3200" dirty="0" smtClean="0"/>
            </a:br>
            <a:r>
              <a:rPr lang="en-US" sz="3200" dirty="0" err="1" smtClean="0"/>
              <a:t>Polunsky</a:t>
            </a:r>
            <a:r>
              <a:rPr lang="en-US" sz="3200" dirty="0" smtClean="0"/>
              <a:t> Unit (Death Row), TX (18 years)</a:t>
            </a:r>
            <a:endParaRPr lang="en-US" sz="3200"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6" name="Content Placeholder 5" descr="graves.jpg"/>
          <p:cNvPicPr>
            <a:picLocks noGrp="1" noChangeAspect="1"/>
          </p:cNvPicPr>
          <p:nvPr>
            <p:ph sz="half" idx="4294967295"/>
          </p:nvPr>
        </p:nvPicPr>
        <p:blipFill>
          <a:blip r:embed="rId2" cstate="print"/>
          <a:stretch>
            <a:fillRect/>
          </a:stretch>
        </p:blipFill>
        <p:spPr>
          <a:xfrm>
            <a:off x="1905000" y="1981201"/>
            <a:ext cx="5562600" cy="3701636"/>
          </a:xfrm>
        </p:spPr>
      </p:pic>
      <p:sp>
        <p:nvSpPr>
          <p:cNvPr id="7" name="Rectangle 6"/>
          <p:cNvSpPr/>
          <p:nvPr/>
        </p:nvSpPr>
        <p:spPr>
          <a:xfrm>
            <a:off x="1600200" y="5943600"/>
            <a:ext cx="6096000" cy="461665"/>
          </a:xfrm>
          <a:prstGeom prst="rect">
            <a:avLst/>
          </a:prstGeom>
        </p:spPr>
        <p:txBody>
          <a:bodyPr wrap="square">
            <a:spAutoFit/>
          </a:bodyPr>
          <a:lstStyle/>
          <a:p>
            <a:pPr marL="438912" lvl="0" indent="-320040">
              <a:buClr>
                <a:srgbClr val="F07F09"/>
              </a:buClr>
              <a:buSzPct val="80000"/>
              <a:buFont typeface="Wingdings 2"/>
              <a:buChar char=""/>
            </a:pPr>
            <a:r>
              <a:rPr lang="en-US" sz="2400" dirty="0" smtClean="0">
                <a:solidFill>
                  <a:prstClr val="black"/>
                </a:solidFill>
                <a:hlinkClick r:id="rId3"/>
              </a:rPr>
              <a:t>http://youtu.be/fX0KkqWAwWc?t=2m48s</a:t>
            </a:r>
            <a:endParaRPr lang="en-US" sz="2400" dirty="0" smtClean="0">
              <a:solidFill>
                <a:prstClr val="blac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Common Reasons for Placement in </a:t>
            </a:r>
            <a:br>
              <a:rPr lang="en-US" sz="3200" dirty="0" smtClean="0"/>
            </a:br>
            <a:r>
              <a:rPr lang="en-US" sz="3200" dirty="0" smtClean="0"/>
              <a:t>Solitary Confinement</a:t>
            </a:r>
            <a:endParaRPr lang="en-US" sz="3200" dirty="0"/>
          </a:p>
        </p:txBody>
      </p:sp>
      <p:sp>
        <p:nvSpPr>
          <p:cNvPr id="5" name="Content Placeholder 4"/>
          <p:cNvSpPr>
            <a:spLocks noGrp="1"/>
          </p:cNvSpPr>
          <p:nvPr>
            <p:ph sz="half" idx="1"/>
          </p:nvPr>
        </p:nvSpPr>
        <p:spPr>
          <a:xfrm>
            <a:off x="228600" y="1676400"/>
            <a:ext cx="4267200" cy="4953000"/>
          </a:xfrm>
        </p:spPr>
        <p:txBody>
          <a:bodyPr>
            <a:normAutofit lnSpcReduction="10000"/>
          </a:bodyPr>
          <a:lstStyle/>
          <a:p>
            <a:pPr>
              <a:buNone/>
            </a:pPr>
            <a:r>
              <a:rPr lang="en-US" sz="2400" b="1" dirty="0" smtClean="0"/>
              <a:t>California</a:t>
            </a:r>
          </a:p>
          <a:p>
            <a:pPr>
              <a:buNone/>
            </a:pPr>
            <a:endParaRPr lang="en-US" sz="2400" dirty="0" smtClean="0"/>
          </a:p>
          <a:p>
            <a:r>
              <a:rPr lang="en-US" sz="2400" dirty="0" smtClean="0"/>
              <a:t>Gang “validation” based on tattoos or reading materials</a:t>
            </a:r>
          </a:p>
          <a:p>
            <a:endParaRPr lang="en-US" sz="2400" dirty="0" smtClean="0"/>
          </a:p>
          <a:p>
            <a:r>
              <a:rPr lang="en-US" sz="2400" dirty="0" smtClean="0"/>
              <a:t>Possession of five dollars or more without authorization</a:t>
            </a:r>
          </a:p>
          <a:p>
            <a:endParaRPr lang="en-US" sz="2400" dirty="0" smtClean="0"/>
          </a:p>
          <a:p>
            <a:r>
              <a:rPr lang="en-US" sz="2400" dirty="0" smtClean="0"/>
              <a:t>Participation in a strike or work stoppage</a:t>
            </a:r>
          </a:p>
          <a:p>
            <a:endParaRPr lang="en-US" sz="2400" dirty="0" smtClean="0"/>
          </a:p>
          <a:p>
            <a:r>
              <a:rPr lang="en-US" sz="2400" dirty="0" smtClean="0"/>
              <a:t>Self mutilation or attempted suicide for the purpose of manipulation</a:t>
            </a:r>
          </a:p>
          <a:p>
            <a:endParaRPr lang="en-US" dirty="0"/>
          </a:p>
        </p:txBody>
      </p:sp>
      <p:sp>
        <p:nvSpPr>
          <p:cNvPr id="6" name="Content Placeholder 5"/>
          <p:cNvSpPr>
            <a:spLocks noGrp="1"/>
          </p:cNvSpPr>
          <p:nvPr>
            <p:ph sz="half" idx="2"/>
          </p:nvPr>
        </p:nvSpPr>
        <p:spPr>
          <a:xfrm>
            <a:off x="4648200" y="1676400"/>
            <a:ext cx="4191000" cy="4953000"/>
          </a:xfrm>
        </p:spPr>
        <p:txBody>
          <a:bodyPr>
            <a:noAutofit/>
          </a:bodyPr>
          <a:lstStyle/>
          <a:p>
            <a:pPr>
              <a:lnSpc>
                <a:spcPts val="2400"/>
              </a:lnSpc>
              <a:buNone/>
            </a:pPr>
            <a:r>
              <a:rPr lang="en-US" sz="2400" b="1" dirty="0" smtClean="0"/>
              <a:t>New York</a:t>
            </a:r>
          </a:p>
          <a:p>
            <a:pPr>
              <a:lnSpc>
                <a:spcPts val="2400"/>
              </a:lnSpc>
              <a:buNone/>
            </a:pPr>
            <a:endParaRPr lang="en-US" sz="2400" dirty="0" smtClean="0"/>
          </a:p>
          <a:p>
            <a:pPr>
              <a:lnSpc>
                <a:spcPts val="2400"/>
              </a:lnSpc>
            </a:pPr>
            <a:r>
              <a:rPr lang="en-US" sz="2400" dirty="0" smtClean="0"/>
              <a:t>Failure to obey an order promptly</a:t>
            </a:r>
          </a:p>
          <a:p>
            <a:pPr>
              <a:lnSpc>
                <a:spcPts val="2400"/>
              </a:lnSpc>
            </a:pPr>
            <a:endParaRPr lang="en-US" sz="2400" dirty="0" smtClean="0"/>
          </a:p>
          <a:p>
            <a:pPr>
              <a:lnSpc>
                <a:spcPts val="2400"/>
              </a:lnSpc>
            </a:pPr>
            <a:r>
              <a:rPr lang="en-US" sz="2400" dirty="0" smtClean="0"/>
              <a:t>Testing positive for marijuana</a:t>
            </a:r>
          </a:p>
          <a:p>
            <a:pPr>
              <a:lnSpc>
                <a:spcPts val="2400"/>
              </a:lnSpc>
            </a:pPr>
            <a:endParaRPr lang="en-US" sz="2400" dirty="0" smtClean="0"/>
          </a:p>
          <a:p>
            <a:pPr>
              <a:lnSpc>
                <a:spcPts val="2400"/>
              </a:lnSpc>
            </a:pPr>
            <a:r>
              <a:rPr lang="en-US" sz="2400" dirty="0" smtClean="0"/>
              <a:t>“Reckless eyeballing”</a:t>
            </a:r>
          </a:p>
          <a:p>
            <a:pPr>
              <a:lnSpc>
                <a:spcPts val="2400"/>
              </a:lnSpc>
            </a:pPr>
            <a:endParaRPr lang="en-US" sz="2400" dirty="0" smtClean="0"/>
          </a:p>
          <a:p>
            <a:pPr>
              <a:lnSpc>
                <a:spcPts val="2400"/>
              </a:lnSpc>
            </a:pPr>
            <a:r>
              <a:rPr lang="en-US" sz="2400" dirty="0" smtClean="0"/>
              <a:t>Refusing to return a food tray</a:t>
            </a:r>
          </a:p>
          <a:p>
            <a:pPr>
              <a:lnSpc>
                <a:spcPts val="2400"/>
              </a:lnSpc>
            </a:pPr>
            <a:endParaRPr lang="en-US" sz="2400" dirty="0" smtClean="0"/>
          </a:p>
          <a:p>
            <a:pPr>
              <a:lnSpc>
                <a:spcPts val="2400"/>
              </a:lnSpc>
            </a:pPr>
            <a:r>
              <a:rPr lang="en-US" sz="2400" dirty="0" smtClean="0"/>
              <a:t>Possession of an excess quantity of postage stamps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Racial Disparities in the Use of Solitary</a:t>
            </a:r>
            <a:endParaRPr lang="en-US" sz="3200" dirty="0"/>
          </a:p>
        </p:txBody>
      </p:sp>
      <p:pic>
        <p:nvPicPr>
          <p:cNvPr id="6" name="Content Placeholder 5" descr="boxedin_final_race.jpg"/>
          <p:cNvPicPr>
            <a:picLocks noGrp="1" noChangeAspect="1"/>
          </p:cNvPicPr>
          <p:nvPr>
            <p:ph idx="1"/>
          </p:nvPr>
        </p:nvPicPr>
        <p:blipFill>
          <a:blip r:embed="rId2" cstate="print"/>
          <a:stretch>
            <a:fillRect/>
          </a:stretch>
        </p:blipFill>
        <p:spPr>
          <a:xfrm>
            <a:off x="304800" y="1524000"/>
            <a:ext cx="8601347" cy="5943601"/>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Groups Vulnerable to Placement </a:t>
            </a:r>
            <a:br>
              <a:rPr lang="en-US" sz="3200" dirty="0" smtClean="0"/>
            </a:br>
            <a:r>
              <a:rPr lang="en-US" sz="3200" dirty="0" smtClean="0"/>
              <a:t>in Solitary Confinement</a:t>
            </a:r>
            <a:endParaRPr lang="en-US" sz="3200" dirty="0"/>
          </a:p>
        </p:txBody>
      </p:sp>
      <p:sp>
        <p:nvSpPr>
          <p:cNvPr id="6" name="Content Placeholder 5"/>
          <p:cNvSpPr>
            <a:spLocks noGrp="1"/>
          </p:cNvSpPr>
          <p:nvPr>
            <p:ph idx="1"/>
          </p:nvPr>
        </p:nvSpPr>
        <p:spPr>
          <a:xfrm>
            <a:off x="228600" y="1676400"/>
            <a:ext cx="8610600" cy="5029200"/>
          </a:xfrm>
        </p:spPr>
        <p:txBody>
          <a:bodyPr>
            <a:normAutofit fontScale="62500" lnSpcReduction="20000"/>
          </a:bodyPr>
          <a:lstStyle/>
          <a:p>
            <a:r>
              <a:rPr lang="en-US" sz="3800" dirty="0" smtClean="0"/>
              <a:t>Prisoners with mental illness or developmental disabilities</a:t>
            </a:r>
          </a:p>
          <a:p>
            <a:endParaRPr lang="en-US" sz="3800" dirty="0" smtClean="0"/>
          </a:p>
          <a:p>
            <a:r>
              <a:rPr lang="en-US" sz="3800" dirty="0" smtClean="0"/>
              <a:t>Children who misbehave or who are deemed to be in need of “protection”</a:t>
            </a:r>
          </a:p>
          <a:p>
            <a:endParaRPr lang="en-US" sz="3800" dirty="0" smtClean="0"/>
          </a:p>
          <a:p>
            <a:r>
              <a:rPr lang="en-US" sz="3800" dirty="0" smtClean="0"/>
              <a:t>LGBT individuals</a:t>
            </a:r>
          </a:p>
          <a:p>
            <a:endParaRPr lang="en-US" sz="3800" dirty="0" smtClean="0"/>
          </a:p>
          <a:p>
            <a:r>
              <a:rPr lang="en-US" sz="3800" dirty="0" smtClean="0"/>
              <a:t>Non-English-speaking prisoners</a:t>
            </a:r>
          </a:p>
          <a:p>
            <a:endParaRPr lang="en-US" sz="3800" dirty="0" smtClean="0"/>
          </a:p>
          <a:p>
            <a:r>
              <a:rPr lang="en-US" sz="3800" dirty="0" smtClean="0"/>
              <a:t>Muslims, including but not limited to those accused or convicted of terrorism-related offenses</a:t>
            </a:r>
          </a:p>
          <a:p>
            <a:endParaRPr lang="en-US" sz="3800" dirty="0" smtClean="0"/>
          </a:p>
          <a:p>
            <a:r>
              <a:rPr lang="en-US" sz="3800" dirty="0" smtClean="0"/>
              <a:t>Prisoners who hold “radical” political beliefs or seek to challenge prison conditions</a:t>
            </a:r>
          </a:p>
          <a:p>
            <a:endParaRPr lang="en-US" sz="3800" dirty="0" smtClean="0"/>
          </a:p>
          <a:p>
            <a:r>
              <a:rPr lang="en-US" sz="3800" dirty="0" smtClean="0"/>
              <a:t>Anyone who complains of abuse by prison officials</a:t>
            </a:r>
            <a:endParaRPr lang="en-US" sz="3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Eastern State Penitentiary</a:t>
            </a:r>
            <a:endParaRPr lang="en-US" sz="3200" b="1" dirty="0"/>
          </a:p>
        </p:txBody>
      </p:sp>
      <p:pic>
        <p:nvPicPr>
          <p:cNvPr id="5" name="Picture Placeholder 4" descr="eastern_state_penitentiary_aerial.jpg"/>
          <p:cNvPicPr>
            <a:picLocks noGrp="1" noChangeAspect="1"/>
          </p:cNvPicPr>
          <p:nvPr>
            <p:ph type="pic" idx="1"/>
          </p:nvPr>
        </p:nvPicPr>
        <p:blipFill>
          <a:blip r:embed="rId2" cstate="print"/>
          <a:srcRect l="18140" r="18140"/>
          <a:stretch>
            <a:fillRect/>
          </a:stretch>
        </p:blipFill>
        <p:spPr/>
      </p:pic>
      <p:sp>
        <p:nvSpPr>
          <p:cNvPr id="8" name="Text Placeholder 7"/>
          <p:cNvSpPr>
            <a:spLocks noGrp="1"/>
          </p:cNvSpPr>
          <p:nvPr>
            <p:ph type="body" sz="half" idx="2"/>
          </p:nvPr>
        </p:nvSpPr>
        <p:spPr>
          <a:xfrm>
            <a:off x="152400" y="1524000"/>
            <a:ext cx="2667000" cy="5029200"/>
          </a:xfrm>
        </p:spPr>
        <p:txBody>
          <a:bodyPr>
            <a:noAutofit/>
          </a:bodyPr>
          <a:lstStyle/>
          <a:p>
            <a:pPr>
              <a:buFont typeface="Arial" pitchFamily="34" charset="0"/>
              <a:buChar char="•"/>
            </a:pPr>
            <a:r>
              <a:rPr lang="en-US" sz="2400" dirty="0" smtClean="0"/>
              <a:t>ESP opened in 1829 as an all-solitary prison.</a:t>
            </a:r>
          </a:p>
          <a:p>
            <a:pPr>
              <a:buFont typeface="Arial" pitchFamily="34" charset="0"/>
              <a:buChar char="•"/>
            </a:pPr>
            <a:endParaRPr lang="en-US" sz="2400" dirty="0" smtClean="0"/>
          </a:p>
          <a:p>
            <a:pPr>
              <a:buFont typeface="Arial" pitchFamily="34" charset="0"/>
              <a:buChar char="•"/>
            </a:pPr>
            <a:r>
              <a:rPr lang="en-US" sz="2400" dirty="0" smtClean="0"/>
              <a:t> Men were kept alone in their cells to contemplate their sins, seek forgiveness from God, and become “penitent.”</a:t>
            </a:r>
          </a:p>
          <a:p>
            <a:pPr>
              <a:buFont typeface="Arial" pitchFamily="34" charset="0"/>
              <a:buChar char="•"/>
            </a:pPr>
            <a:endParaRPr lang="en-US" sz="2400" dirty="0" smtClean="0"/>
          </a:p>
          <a:p>
            <a:pPr>
              <a:buFont typeface="Arial" pitchFamily="34" charset="0"/>
              <a:buChar char="•"/>
            </a:pPr>
            <a:endParaRPr lang="en-US" sz="2400" dirty="0" smtClean="0"/>
          </a:p>
          <a:p>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Isolating the Mentally Ill</a:t>
            </a:r>
            <a:endParaRPr lang="en-US" sz="3200" b="1" dirty="0"/>
          </a:p>
        </p:txBody>
      </p:sp>
      <p:sp>
        <p:nvSpPr>
          <p:cNvPr id="4" name="Text Placeholder 3"/>
          <p:cNvSpPr>
            <a:spLocks noGrp="1"/>
          </p:cNvSpPr>
          <p:nvPr>
            <p:ph type="body" sz="half" idx="2"/>
          </p:nvPr>
        </p:nvSpPr>
        <p:spPr>
          <a:xfrm>
            <a:off x="152400" y="1600200"/>
            <a:ext cx="2590800" cy="5257800"/>
          </a:xfrm>
        </p:spPr>
        <p:txBody>
          <a:bodyPr>
            <a:normAutofit/>
          </a:bodyPr>
          <a:lstStyle/>
          <a:p>
            <a:pPr>
              <a:lnSpc>
                <a:spcPct val="110000"/>
              </a:lnSpc>
              <a:buFont typeface="Arial" pitchFamily="34" charset="0"/>
              <a:buChar char="•"/>
            </a:pPr>
            <a:r>
              <a:rPr lang="en-US" sz="2400" dirty="0" smtClean="0"/>
              <a:t> Up to 1/3 third of prisoners in solitary in state prisons suffer from underlying mental illness. </a:t>
            </a:r>
          </a:p>
          <a:p>
            <a:pPr>
              <a:lnSpc>
                <a:spcPct val="110000"/>
              </a:lnSpc>
              <a:buFont typeface="Arial" pitchFamily="34" charset="0"/>
              <a:buChar char="•"/>
            </a:pPr>
            <a:endParaRPr lang="en-US" sz="2400" dirty="0" smtClean="0"/>
          </a:p>
          <a:p>
            <a:pPr>
              <a:lnSpc>
                <a:spcPct val="110000"/>
              </a:lnSpc>
              <a:buFont typeface="Arial" pitchFamily="34" charset="0"/>
              <a:buChar char="•"/>
            </a:pPr>
            <a:r>
              <a:rPr lang="en-US" sz="2400" dirty="0" smtClean="0"/>
              <a:t>Most will decompensate further as a result of being placed in isolation.</a:t>
            </a:r>
            <a:endParaRPr lang="en-US" sz="2400" dirty="0"/>
          </a:p>
        </p:txBody>
      </p:sp>
      <p:pic>
        <p:nvPicPr>
          <p:cNvPr id="7" name="Picture Placeholder 6" descr="mentally ill.jpg"/>
          <p:cNvPicPr>
            <a:picLocks noGrp="1" noChangeAspect="1"/>
          </p:cNvPicPr>
          <p:nvPr>
            <p:ph type="pic" idx="1"/>
          </p:nvPr>
        </p:nvPicPr>
        <p:blipFill>
          <a:blip r:embed="rId2" cstate="print"/>
          <a:stretch>
            <a:fillRect/>
          </a:stretch>
        </p:blipFill>
        <p:spPr>
          <a:xfrm>
            <a:off x="2895600" y="2286001"/>
            <a:ext cx="6248399" cy="36925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592" y="228600"/>
            <a:ext cx="2525150" cy="1066800"/>
          </a:xfrm>
        </p:spPr>
        <p:txBody>
          <a:bodyPr>
            <a:noAutofit/>
          </a:bodyPr>
          <a:lstStyle/>
          <a:p>
            <a:r>
              <a:rPr lang="en-US" sz="3200" b="1" dirty="0" smtClean="0"/>
              <a:t>Psychiatric “Treatment”</a:t>
            </a:r>
            <a:endParaRPr lang="en-US" sz="3200" b="1" dirty="0"/>
          </a:p>
        </p:txBody>
      </p:sp>
      <p:pic>
        <p:nvPicPr>
          <p:cNvPr id="7" name="Picture Placeholder 6" descr="five points.jpg"/>
          <p:cNvPicPr>
            <a:picLocks noGrp="1" noChangeAspect="1"/>
          </p:cNvPicPr>
          <p:nvPr>
            <p:ph type="pic" idx="1"/>
          </p:nvPr>
        </p:nvPicPr>
        <p:blipFill>
          <a:blip r:embed="rId2" cstate="print"/>
          <a:srcRect l="20931" r="20931"/>
          <a:stretch>
            <a:fillRect/>
          </a:stretch>
        </p:blipFill>
        <p:spPr/>
      </p:pic>
      <p:sp>
        <p:nvSpPr>
          <p:cNvPr id="6" name="Text Placeholder 5"/>
          <p:cNvSpPr>
            <a:spLocks noGrp="1"/>
          </p:cNvSpPr>
          <p:nvPr>
            <p:ph type="body" sz="half" idx="2"/>
          </p:nvPr>
        </p:nvSpPr>
        <p:spPr>
          <a:xfrm>
            <a:off x="164592" y="1728216"/>
            <a:ext cx="2468880" cy="4824984"/>
          </a:xfrm>
        </p:spPr>
        <p:txBody>
          <a:bodyPr>
            <a:normAutofit/>
          </a:bodyPr>
          <a:lstStyle/>
          <a:p>
            <a:pPr>
              <a:buFont typeface="Arial" pitchFamily="34" charset="0"/>
              <a:buChar char="•"/>
            </a:pPr>
            <a:r>
              <a:rPr lang="en-US" sz="2400" dirty="0" smtClean="0"/>
              <a:t>Treatment, if any, often consists of “therapy” conducted through a feeding slot, or “group therapy” sessions in adjoining cages.</a:t>
            </a:r>
          </a:p>
          <a:p>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Children in Solitary</a:t>
            </a:r>
            <a:endParaRPr lang="en-US" sz="3200" b="1" dirty="0"/>
          </a:p>
        </p:txBody>
      </p:sp>
      <p:pic>
        <p:nvPicPr>
          <p:cNvPr id="7" name="Picture Placeholder 6" descr="Harrison County Juvenile Detention Center Biloxi, Mississippi 2009.jpg"/>
          <p:cNvPicPr>
            <a:picLocks noGrp="1" noChangeAspect="1"/>
          </p:cNvPicPr>
          <p:nvPr>
            <p:ph type="pic" idx="1"/>
          </p:nvPr>
        </p:nvPicPr>
        <p:blipFill>
          <a:blip r:embed="rId2" cstate="print"/>
          <a:stretch>
            <a:fillRect/>
          </a:stretch>
        </p:blipFill>
        <p:spPr>
          <a:xfrm>
            <a:off x="4191000" y="1516557"/>
            <a:ext cx="3581400" cy="5220699"/>
          </a:xfrm>
          <a:prstGeom prst="rect">
            <a:avLst/>
          </a:prstGeom>
          <a:noFill/>
          <a:ln>
            <a:noFill/>
          </a:ln>
        </p:spPr>
      </p:pic>
      <p:sp>
        <p:nvSpPr>
          <p:cNvPr id="6" name="Text Placeholder 5"/>
          <p:cNvSpPr>
            <a:spLocks noGrp="1"/>
          </p:cNvSpPr>
          <p:nvPr>
            <p:ph type="body" sz="half" idx="2"/>
          </p:nvPr>
        </p:nvSpPr>
        <p:spPr>
          <a:xfrm>
            <a:off x="152400" y="1524000"/>
            <a:ext cx="2590800" cy="5105400"/>
          </a:xfrm>
        </p:spPr>
        <p:txBody>
          <a:bodyPr>
            <a:normAutofit lnSpcReduction="10000"/>
          </a:bodyPr>
          <a:lstStyle/>
          <a:p>
            <a:pPr>
              <a:lnSpc>
                <a:spcPct val="110000"/>
              </a:lnSpc>
              <a:buFont typeface="Arial" pitchFamily="34" charset="0"/>
              <a:buChar char="•"/>
            </a:pPr>
            <a:r>
              <a:rPr lang="en-US" sz="2400" dirty="0" smtClean="0"/>
              <a:t>Thousands of kids under the age of 18 are held in solitary confinement in adult prisons and jails, for “their own protection” or as punishment.</a:t>
            </a:r>
          </a:p>
          <a:p>
            <a:pPr>
              <a:lnSpc>
                <a:spcPct val="110000"/>
              </a:lnSpc>
            </a:pPr>
            <a:endParaRPr lang="en-US" sz="2400" dirty="0" smtClean="0"/>
          </a:p>
          <a:p>
            <a:pPr>
              <a:lnSpc>
                <a:spcPct val="110000"/>
              </a:lnSpc>
              <a:buFont typeface="Arial" pitchFamily="34" charset="0"/>
              <a:buChar char="•"/>
            </a:pPr>
            <a:r>
              <a:rPr lang="en-US" sz="2400" dirty="0" smtClean="0"/>
              <a:t>Hundreds more are held in isolation in juvenile facilities.</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Immigrants in Solitary</a:t>
            </a:r>
            <a:endParaRPr lang="en-US" sz="3200" b="1" dirty="0"/>
          </a:p>
        </p:txBody>
      </p:sp>
      <p:pic>
        <p:nvPicPr>
          <p:cNvPr id="5" name="Picture Placeholder 4" descr="detention1.jpg"/>
          <p:cNvPicPr>
            <a:picLocks noGrp="1" noChangeAspect="1"/>
          </p:cNvPicPr>
          <p:nvPr>
            <p:ph type="pic" idx="1"/>
          </p:nvPr>
        </p:nvPicPr>
        <p:blipFill>
          <a:blip r:embed="rId2" cstate="print"/>
          <a:srcRect l="11628" r="11628"/>
          <a:stretch>
            <a:fillRect/>
          </a:stretch>
        </p:blipFill>
        <p:spPr/>
      </p:pic>
      <p:sp>
        <p:nvSpPr>
          <p:cNvPr id="4" name="Text Placeholder 3"/>
          <p:cNvSpPr>
            <a:spLocks noGrp="1"/>
          </p:cNvSpPr>
          <p:nvPr>
            <p:ph type="body" sz="half" idx="2"/>
          </p:nvPr>
        </p:nvSpPr>
        <p:spPr>
          <a:xfrm>
            <a:off x="164592" y="1524000"/>
            <a:ext cx="2654808" cy="5334000"/>
          </a:xfrm>
        </p:spPr>
        <p:txBody>
          <a:bodyPr>
            <a:normAutofit fontScale="92500" lnSpcReduction="20000"/>
          </a:bodyPr>
          <a:lstStyle/>
          <a:p>
            <a:pPr>
              <a:lnSpc>
                <a:spcPct val="120000"/>
              </a:lnSpc>
              <a:buFont typeface="Arial" pitchFamily="34" charset="0"/>
              <a:buChar char="•"/>
            </a:pPr>
            <a:r>
              <a:rPr lang="en-US" sz="2600" dirty="0" smtClean="0"/>
              <a:t> Many of the 400,000 people in the immigration detention system each year spend time in solitary, with no due process and no recourse.</a:t>
            </a:r>
          </a:p>
          <a:p>
            <a:pPr>
              <a:lnSpc>
                <a:spcPct val="120000"/>
              </a:lnSpc>
              <a:buFont typeface="Arial" pitchFamily="34" charset="0"/>
              <a:buChar char="•"/>
            </a:pPr>
            <a:endParaRPr lang="en-US" sz="2600" dirty="0" smtClean="0"/>
          </a:p>
          <a:p>
            <a:pPr>
              <a:lnSpc>
                <a:spcPct val="120000"/>
              </a:lnSpc>
              <a:buFont typeface="Arial" pitchFamily="34" charset="0"/>
              <a:buChar char="•"/>
            </a:pPr>
            <a:r>
              <a:rPr lang="en-US" sz="2600" dirty="0" smtClean="0"/>
              <a:t>Some are asylum-seekers who have been tortured in their countries of origin.</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654808" cy="978408"/>
          </a:xfrm>
        </p:spPr>
        <p:txBody>
          <a:bodyPr>
            <a:noAutofit/>
          </a:bodyPr>
          <a:lstStyle/>
          <a:p>
            <a:r>
              <a:rPr lang="en-US" sz="3200" b="1" dirty="0" smtClean="0"/>
              <a:t>Solitary at Guantánamo</a:t>
            </a:r>
            <a:endParaRPr lang="en-US" sz="3200" dirty="0"/>
          </a:p>
        </p:txBody>
      </p:sp>
      <p:pic>
        <p:nvPicPr>
          <p:cNvPr id="5" name="Picture Placeholder 4" descr="gitmo cell.jpg"/>
          <p:cNvPicPr>
            <a:picLocks noGrp="1" noChangeAspect="1"/>
          </p:cNvPicPr>
          <p:nvPr>
            <p:ph type="pic" idx="1"/>
          </p:nvPr>
        </p:nvPicPr>
        <p:blipFill>
          <a:blip r:embed="rId2" cstate="print"/>
          <a:stretch>
            <a:fillRect/>
          </a:stretch>
        </p:blipFill>
        <p:spPr>
          <a:xfrm>
            <a:off x="4038600" y="1548912"/>
            <a:ext cx="3897496" cy="5156688"/>
          </a:xfrm>
          <a:prstGeom prst="rect">
            <a:avLst/>
          </a:prstGeom>
          <a:noFill/>
          <a:ln>
            <a:noFill/>
          </a:ln>
        </p:spPr>
      </p:pic>
      <p:sp>
        <p:nvSpPr>
          <p:cNvPr id="4" name="Text Placeholder 3"/>
          <p:cNvSpPr>
            <a:spLocks noGrp="1"/>
          </p:cNvSpPr>
          <p:nvPr>
            <p:ph type="body" sz="half" idx="2"/>
          </p:nvPr>
        </p:nvSpPr>
        <p:spPr>
          <a:xfrm>
            <a:off x="164592" y="1728216"/>
            <a:ext cx="2654808" cy="5129784"/>
          </a:xfrm>
        </p:spPr>
        <p:txBody>
          <a:bodyPr>
            <a:normAutofit lnSpcReduction="10000"/>
          </a:bodyPr>
          <a:lstStyle/>
          <a:p>
            <a:pPr>
              <a:lnSpc>
                <a:spcPct val="110000"/>
              </a:lnSpc>
              <a:buFont typeface="Arial" pitchFamily="34" charset="0"/>
              <a:buChar char="•"/>
            </a:pPr>
            <a:r>
              <a:rPr lang="en-US" sz="2400" dirty="0" smtClean="0"/>
              <a:t>Up to 80 percent of the detainees at Guantánamo Bay have been held in solitary confinement.</a:t>
            </a:r>
          </a:p>
          <a:p>
            <a:pPr>
              <a:lnSpc>
                <a:spcPct val="110000"/>
              </a:lnSpc>
              <a:buFont typeface="Arial" pitchFamily="34" charset="0"/>
              <a:buChar char="•"/>
            </a:pPr>
            <a:endParaRPr lang="en-US" sz="2400" dirty="0" smtClean="0"/>
          </a:p>
          <a:p>
            <a:pPr>
              <a:lnSpc>
                <a:spcPct val="110000"/>
              </a:lnSpc>
              <a:buFont typeface="Arial" pitchFamily="34" charset="0"/>
              <a:buChar char="•"/>
            </a:pPr>
            <a:r>
              <a:rPr lang="en-US" sz="2400" dirty="0" smtClean="0"/>
              <a:t>They are held  in “indefinite detention,” meaning there is no end in sight to their torture</a:t>
            </a:r>
            <a:r>
              <a:rPr lang="en-US" sz="2000" dirty="0" smtClean="0"/>
              <a:t>.</a:t>
            </a: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Voices from Solitary: Adnan Farhan Abdul </a:t>
            </a:r>
            <a:r>
              <a:rPr lang="en-US" sz="3200" dirty="0" err="1" smtClean="0"/>
              <a:t>Latif</a:t>
            </a:r>
            <a:r>
              <a:rPr lang="en-US" sz="3200" dirty="0" smtClean="0"/>
              <a:t>, Guantánamo Bay, Cuba (11 years)</a:t>
            </a:r>
            <a:endParaRPr lang="en-US" sz="3200" dirty="0"/>
          </a:p>
        </p:txBody>
      </p:sp>
      <p:sp>
        <p:nvSpPr>
          <p:cNvPr id="6" name="Content Placeholder 5"/>
          <p:cNvSpPr>
            <a:spLocks noGrp="1"/>
          </p:cNvSpPr>
          <p:nvPr>
            <p:ph idx="1"/>
          </p:nvPr>
        </p:nvSpPr>
        <p:spPr/>
        <p:txBody>
          <a:bodyPr>
            <a:normAutofit/>
          </a:bodyPr>
          <a:lstStyle/>
          <a:p>
            <a:r>
              <a:rPr lang="en-US" sz="2400" dirty="0" smtClean="0"/>
              <a:t>“I am moving towards a dark cave and a dark life in the shadow of a dark prison. </a:t>
            </a:r>
            <a:r>
              <a:rPr lang="en-US" sz="2400" b="1" dirty="0" smtClean="0"/>
              <a:t>This is a prison that does not know humanity, and does not know [anything] except the language of power, oppression and humiliation for whoever enters it…</a:t>
            </a:r>
            <a:endParaRPr lang="en-US" sz="2400" dirty="0" smtClean="0"/>
          </a:p>
          <a:p>
            <a:endParaRPr lang="en-US" sz="2400" dirty="0" smtClean="0"/>
          </a:p>
          <a:p>
            <a:r>
              <a:rPr lang="en-US" sz="2400" dirty="0" smtClean="0"/>
              <a:t>“</a:t>
            </a:r>
            <a:r>
              <a:rPr lang="en-US" sz="2400" b="1" dirty="0" smtClean="0"/>
              <a:t>[I will] leave this life which is no longer anymore called a life, instead it itself has become death and renewable torture. </a:t>
            </a:r>
            <a:r>
              <a:rPr lang="en-US" sz="2400" dirty="0" smtClean="0"/>
              <a:t>Ending it is a mercy and happiness for this soul.”</a:t>
            </a:r>
          </a:p>
          <a:p>
            <a:endParaRPr lang="en-US" sz="2400" dirty="0" smtClean="0"/>
          </a:p>
          <a:p>
            <a:pPr>
              <a:buNone/>
            </a:pPr>
            <a:r>
              <a:rPr lang="en-US" sz="2400" dirty="0" smtClean="0"/>
              <a:t>(</a:t>
            </a:r>
            <a:r>
              <a:rPr lang="en-US" sz="2400" dirty="0" err="1" smtClean="0"/>
              <a:t>Adnan</a:t>
            </a:r>
            <a:r>
              <a:rPr lang="en-US" sz="2400" dirty="0" smtClean="0"/>
              <a:t> </a:t>
            </a:r>
            <a:r>
              <a:rPr lang="en-US" sz="2400" dirty="0" err="1" smtClean="0"/>
              <a:t>Latif</a:t>
            </a:r>
            <a:r>
              <a:rPr lang="en-US" sz="2400" dirty="0" smtClean="0"/>
              <a:t> committed suicide in his cell in September 2012.)</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High Cost of Solitary Confinement</a:t>
            </a:r>
            <a:endParaRPr lang="en-US" dirty="0"/>
          </a:p>
        </p:txBody>
      </p:sp>
      <p:sp>
        <p:nvSpPr>
          <p:cNvPr id="3" name="Content Placeholder 2"/>
          <p:cNvSpPr>
            <a:spLocks noGrp="1"/>
          </p:cNvSpPr>
          <p:nvPr>
            <p:ph idx="1"/>
          </p:nvPr>
        </p:nvSpPr>
        <p:spPr/>
        <p:txBody>
          <a:bodyPr>
            <a:normAutofit/>
          </a:bodyPr>
          <a:lstStyle/>
          <a:p>
            <a:pPr>
              <a:spcAft>
                <a:spcPts val="1800"/>
              </a:spcAft>
            </a:pPr>
            <a:r>
              <a:rPr lang="en-US" sz="2400" dirty="0" smtClean="0"/>
              <a:t>In addition to its human costs, solitary confinement is expensive, in large part because of added staffing costs. </a:t>
            </a:r>
          </a:p>
          <a:p>
            <a:pPr>
              <a:spcAft>
                <a:spcPts val="1800"/>
              </a:spcAft>
            </a:pPr>
            <a:r>
              <a:rPr lang="en-US" sz="2400" dirty="0" smtClean="0"/>
              <a:t>One study estimated that the average per-cell cost of housing an inmate in a </a:t>
            </a:r>
            <a:r>
              <a:rPr lang="en-US" sz="2400" dirty="0" err="1" smtClean="0"/>
              <a:t>supermax</a:t>
            </a:r>
            <a:r>
              <a:rPr lang="en-US" sz="2400" dirty="0" smtClean="0"/>
              <a:t> prison is $75,000, as opposed to $25,000 for an inmate in the general population.</a:t>
            </a:r>
          </a:p>
          <a:p>
            <a:pPr>
              <a:spcAft>
                <a:spcPts val="1800"/>
              </a:spcAft>
            </a:pPr>
            <a:r>
              <a:rPr lang="en-US" sz="2400" dirty="0" smtClean="0"/>
              <a:t>It costs $92,000 per year to hold a prisoner in solitary at Illinois’s </a:t>
            </a:r>
            <a:r>
              <a:rPr lang="en-US" sz="2400" dirty="0" err="1" smtClean="0"/>
              <a:t>Tamms</a:t>
            </a:r>
            <a:r>
              <a:rPr lang="en-US" sz="2400" dirty="0" smtClean="0"/>
              <a:t> Correctional Center--two to three times more than at the state’s other maximum-security prisons. </a:t>
            </a:r>
          </a:p>
          <a:p>
            <a:pPr>
              <a:spcAft>
                <a:spcPts val="1800"/>
              </a:spcAft>
            </a:pPr>
            <a:r>
              <a:rPr lang="en-US" sz="2400" dirty="0" smtClean="0"/>
              <a:t>The Solitary confinement of some 12,000 state prisoners costs California taxpayers an additional $175 million per year.</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Unlocking the Box</a:t>
            </a:r>
            <a:endParaRPr lang="en-US" sz="3600" dirty="0"/>
          </a:p>
        </p:txBody>
      </p:sp>
      <p:sp>
        <p:nvSpPr>
          <p:cNvPr id="6" name="Text Placeholder 5"/>
          <p:cNvSpPr>
            <a:spLocks noGrp="1"/>
          </p:cNvSpPr>
          <p:nvPr>
            <p:ph type="body" idx="1"/>
          </p:nvPr>
        </p:nvSpPr>
        <p:spPr/>
        <p:txBody>
          <a:bodyPr/>
          <a:lstStyle/>
          <a:p>
            <a:r>
              <a:rPr lang="en-US" dirty="0" smtClean="0"/>
              <a:t>The Rising Movement Against Solitary Confinement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National Organizations with Campaigns</a:t>
            </a:r>
            <a:br>
              <a:rPr lang="en-US" sz="3200" dirty="0" smtClean="0"/>
            </a:br>
            <a:r>
              <a:rPr lang="en-US" sz="3200" dirty="0" smtClean="0"/>
              <a:t>Against Solitary Confinement</a:t>
            </a:r>
            <a:endParaRPr lang="en-US" sz="3200" dirty="0"/>
          </a:p>
        </p:txBody>
      </p:sp>
      <p:sp>
        <p:nvSpPr>
          <p:cNvPr id="3" name="Content Placeholder 2"/>
          <p:cNvSpPr>
            <a:spLocks noGrp="1"/>
          </p:cNvSpPr>
          <p:nvPr>
            <p:ph idx="1"/>
          </p:nvPr>
        </p:nvSpPr>
        <p:spPr/>
        <p:txBody>
          <a:bodyPr>
            <a:normAutofit/>
          </a:bodyPr>
          <a:lstStyle/>
          <a:p>
            <a:pPr>
              <a:lnSpc>
                <a:spcPct val="150000"/>
              </a:lnSpc>
            </a:pPr>
            <a:r>
              <a:rPr lang="en-US" sz="2400" dirty="0" smtClean="0"/>
              <a:t>Amnesty International</a:t>
            </a:r>
          </a:p>
          <a:p>
            <a:pPr>
              <a:lnSpc>
                <a:spcPct val="150000"/>
              </a:lnSpc>
            </a:pPr>
            <a:r>
              <a:rPr lang="en-US" sz="2400" dirty="0" smtClean="0"/>
              <a:t>American Civil Liberties Union</a:t>
            </a:r>
          </a:p>
          <a:p>
            <a:pPr>
              <a:lnSpc>
                <a:spcPct val="150000"/>
              </a:lnSpc>
            </a:pPr>
            <a:r>
              <a:rPr lang="en-US" sz="2400" dirty="0" smtClean="0"/>
              <a:t>American Friends Service Committee</a:t>
            </a:r>
          </a:p>
          <a:p>
            <a:pPr>
              <a:lnSpc>
                <a:spcPct val="150000"/>
              </a:lnSpc>
            </a:pPr>
            <a:r>
              <a:rPr lang="en-US" sz="2400" dirty="0" smtClean="0"/>
              <a:t>Center for Constitutional Rights</a:t>
            </a:r>
          </a:p>
          <a:p>
            <a:pPr>
              <a:lnSpc>
                <a:spcPct val="150000"/>
              </a:lnSpc>
            </a:pPr>
            <a:r>
              <a:rPr lang="en-US" sz="2400" dirty="0" smtClean="0"/>
              <a:t>Human Rights Watch</a:t>
            </a:r>
          </a:p>
          <a:p>
            <a:pPr>
              <a:lnSpc>
                <a:spcPct val="150000"/>
              </a:lnSpc>
            </a:pPr>
            <a:r>
              <a:rPr lang="en-US" sz="2400" dirty="0" smtClean="0"/>
              <a:t>National Immigrant Justice Center </a:t>
            </a:r>
          </a:p>
          <a:p>
            <a:pPr>
              <a:lnSpc>
                <a:spcPct val="150000"/>
              </a:lnSpc>
            </a:pPr>
            <a:r>
              <a:rPr lang="en-US" sz="2400" dirty="0" smtClean="0"/>
              <a:t>National Religious Campaign Against Torture</a:t>
            </a:r>
          </a:p>
          <a:p>
            <a:pPr>
              <a:lnSpc>
                <a:spcPct val="150000"/>
              </a:lnSpc>
            </a:pPr>
            <a:r>
              <a:rPr lang="en-US" sz="2400" dirty="0" smtClean="0"/>
              <a:t>Physicians for Human Rights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Prisoner Hunger Strikes Against </a:t>
            </a:r>
            <a:br>
              <a:rPr lang="en-US" sz="3200" dirty="0" smtClean="0"/>
            </a:br>
            <a:r>
              <a:rPr lang="en-US" sz="3200" dirty="0" smtClean="0"/>
              <a:t>Solitary Confinement</a:t>
            </a:r>
            <a:endParaRPr lang="en-US" sz="3200" dirty="0"/>
          </a:p>
        </p:txBody>
      </p:sp>
      <p:pic>
        <p:nvPicPr>
          <p:cNvPr id="9" name="Content Placeholder 8" descr="pelican bay rashid-johnson1.png"/>
          <p:cNvPicPr>
            <a:picLocks noGrp="1" noChangeAspect="1"/>
          </p:cNvPicPr>
          <p:nvPr>
            <p:ph sz="half" idx="1"/>
          </p:nvPr>
        </p:nvPicPr>
        <p:blipFill>
          <a:blip r:embed="rId3" cstate="print"/>
          <a:stretch>
            <a:fillRect/>
          </a:stretch>
        </p:blipFill>
        <p:spPr>
          <a:xfrm>
            <a:off x="381000" y="1981200"/>
            <a:ext cx="4131832" cy="3966559"/>
          </a:xfrm>
        </p:spPr>
      </p:pic>
      <p:sp>
        <p:nvSpPr>
          <p:cNvPr id="8" name="Content Placeholder 7"/>
          <p:cNvSpPr>
            <a:spLocks noGrp="1"/>
          </p:cNvSpPr>
          <p:nvPr>
            <p:ph sz="half" idx="2"/>
          </p:nvPr>
        </p:nvSpPr>
        <p:spPr/>
        <p:txBody>
          <a:bodyPr>
            <a:normAutofit/>
          </a:bodyPr>
          <a:lstStyle/>
          <a:p>
            <a:pPr>
              <a:buNone/>
            </a:pPr>
            <a:r>
              <a:rPr lang="en-US" sz="2400" dirty="0" smtClean="0"/>
              <a:t>In 2011-2012:</a:t>
            </a:r>
          </a:p>
          <a:p>
            <a:pPr>
              <a:buNone/>
            </a:pPr>
            <a:endParaRPr lang="en-US" sz="2400" dirty="0" smtClean="0"/>
          </a:p>
          <a:p>
            <a:r>
              <a:rPr lang="en-US" sz="2400" dirty="0" smtClean="0"/>
              <a:t>California</a:t>
            </a:r>
          </a:p>
          <a:p>
            <a:pPr>
              <a:buNone/>
            </a:pPr>
            <a:endParaRPr lang="en-US" sz="2400" dirty="0" smtClean="0"/>
          </a:p>
          <a:p>
            <a:r>
              <a:rPr lang="en-US" sz="2400" dirty="0" smtClean="0"/>
              <a:t>Georgia</a:t>
            </a:r>
          </a:p>
          <a:p>
            <a:pPr>
              <a:buNone/>
            </a:pPr>
            <a:endParaRPr lang="en-US" sz="2400" dirty="0" smtClean="0"/>
          </a:p>
          <a:p>
            <a:r>
              <a:rPr lang="en-US" sz="2400" dirty="0" smtClean="0"/>
              <a:t>Ohio</a:t>
            </a:r>
          </a:p>
          <a:p>
            <a:pPr>
              <a:buNone/>
            </a:pPr>
            <a:endParaRPr lang="en-US" sz="2400" dirty="0" smtClean="0"/>
          </a:p>
          <a:p>
            <a:r>
              <a:rPr lang="en-US" sz="2400" dirty="0" smtClean="0"/>
              <a:t>North Carolina</a:t>
            </a:r>
          </a:p>
          <a:p>
            <a:pPr>
              <a:buNone/>
            </a:pPr>
            <a:endParaRPr lang="en-US" sz="2400" dirty="0" smtClean="0"/>
          </a:p>
          <a:p>
            <a:r>
              <a:rPr lang="en-US" sz="2400" dirty="0" smtClean="0"/>
              <a:t>Virginia</a:t>
            </a:r>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3600" b="1" dirty="0" smtClean="0"/>
              <a:t>Total Isolation</a:t>
            </a:r>
            <a:endParaRPr lang="en-US" sz="3600" b="1" dirty="0"/>
          </a:p>
        </p:txBody>
      </p:sp>
      <p:sp>
        <p:nvSpPr>
          <p:cNvPr id="4" name="Text Placeholder 3"/>
          <p:cNvSpPr>
            <a:spLocks noGrp="1"/>
          </p:cNvSpPr>
          <p:nvPr>
            <p:ph type="body" sz="half" idx="2"/>
          </p:nvPr>
        </p:nvSpPr>
        <p:spPr>
          <a:xfrm>
            <a:off x="164592" y="1524000"/>
            <a:ext cx="2654808" cy="5334000"/>
          </a:xfrm>
        </p:spPr>
        <p:txBody>
          <a:bodyPr>
            <a:normAutofit/>
          </a:bodyPr>
          <a:lstStyle/>
          <a:p>
            <a:pPr>
              <a:buFont typeface="Arial" pitchFamily="34" charset="0"/>
              <a:buChar char="•"/>
            </a:pPr>
            <a:r>
              <a:rPr lang="en-US" sz="2400" dirty="0" smtClean="0"/>
              <a:t>Prisoners were permitted no possessions, only a Bible. </a:t>
            </a:r>
          </a:p>
          <a:p>
            <a:endParaRPr lang="en-US" sz="2400" dirty="0" smtClean="0"/>
          </a:p>
          <a:p>
            <a:pPr>
              <a:buFont typeface="Arial" pitchFamily="34" charset="0"/>
              <a:buChar char="•"/>
            </a:pPr>
            <a:r>
              <a:rPr lang="en-US" sz="2400" dirty="0" smtClean="0"/>
              <a:t>When escorted outside their cells they wore hoods over their heads.</a:t>
            </a:r>
          </a:p>
          <a:p>
            <a:endParaRPr lang="en-US" sz="2400" dirty="0" smtClean="0"/>
          </a:p>
          <a:p>
            <a:pPr>
              <a:buFont typeface="Arial" pitchFamily="34" charset="0"/>
              <a:buChar char="•"/>
            </a:pPr>
            <a:r>
              <a:rPr lang="en-US" sz="2400" dirty="0" smtClean="0"/>
              <a:t>This was the first system designed to reform, instead of solely to punish.</a:t>
            </a:r>
            <a:endParaRPr lang="en-US" sz="2400" dirty="0"/>
          </a:p>
        </p:txBody>
      </p:sp>
      <p:pic>
        <p:nvPicPr>
          <p:cNvPr id="7" name="Picture Placeholder 6" descr="hoodedinmate.jpg"/>
          <p:cNvPicPr>
            <a:picLocks noGrp="1" noChangeAspect="1"/>
          </p:cNvPicPr>
          <p:nvPr>
            <p:ph type="pic" idx="1"/>
          </p:nvPr>
        </p:nvPicPr>
        <p:blipFill>
          <a:blip r:embed="rId2" cstate="print"/>
          <a:stretch>
            <a:fillRect/>
          </a:stretch>
        </p:blipFill>
        <p:spPr>
          <a:xfrm>
            <a:off x="3886450" y="1484808"/>
            <a:ext cx="4267702" cy="537319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International Agreements Limiting Solitary Confinement</a:t>
            </a:r>
            <a:endParaRPr lang="en-US" sz="3200" dirty="0"/>
          </a:p>
        </p:txBody>
      </p:sp>
      <p:sp>
        <p:nvSpPr>
          <p:cNvPr id="6" name="Content Placeholder 5"/>
          <p:cNvSpPr>
            <a:spLocks noGrp="1"/>
          </p:cNvSpPr>
          <p:nvPr>
            <p:ph idx="1"/>
          </p:nvPr>
        </p:nvSpPr>
        <p:spPr/>
        <p:txBody>
          <a:bodyPr>
            <a:normAutofit/>
          </a:bodyPr>
          <a:lstStyle/>
          <a:p>
            <a:r>
              <a:rPr lang="en-US" sz="2400" dirty="0" smtClean="0"/>
              <a:t>International Covenant on Civil and Political Rights (ICCPR)</a:t>
            </a:r>
          </a:p>
          <a:p>
            <a:pPr>
              <a:buNone/>
            </a:pPr>
            <a:endParaRPr lang="en-US" sz="2400" dirty="0" smtClean="0"/>
          </a:p>
          <a:p>
            <a:r>
              <a:rPr lang="en-US" sz="2400" dirty="0" smtClean="0"/>
              <a:t>UN Convention Against Torture and other Cruel, Inhuman or Degrading Treatment or Punishment (CAT)</a:t>
            </a:r>
          </a:p>
          <a:p>
            <a:pPr>
              <a:buNone/>
            </a:pPr>
            <a:endParaRPr lang="en-US" sz="2400" dirty="0" smtClean="0"/>
          </a:p>
          <a:p>
            <a:r>
              <a:rPr lang="en-US" sz="2400" dirty="0" smtClean="0"/>
              <a:t>UN Standard Minimum Rules for the Treatment of Prisoners (SMR)</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51062"/>
          </a:xfrm>
        </p:spPr>
        <p:txBody>
          <a:bodyPr>
            <a:normAutofit/>
          </a:bodyPr>
          <a:lstStyle/>
          <a:p>
            <a:r>
              <a:rPr lang="en-US" sz="3200" dirty="0" smtClean="0"/>
              <a:t>UN Special Rapporteur on Torture Juan Mendez Condemns Solitary Confinement</a:t>
            </a:r>
            <a:endParaRPr lang="en-US" sz="3200" dirty="0"/>
          </a:p>
        </p:txBody>
      </p:sp>
      <p:pic>
        <p:nvPicPr>
          <p:cNvPr id="5" name="Content Placeholder 4" descr="mendez.jpg"/>
          <p:cNvPicPr>
            <a:picLocks noGrp="1" noChangeAspect="1"/>
          </p:cNvPicPr>
          <p:nvPr>
            <p:ph sz="half" idx="1"/>
          </p:nvPr>
        </p:nvPicPr>
        <p:blipFill>
          <a:blip r:embed="rId2" cstate="print"/>
          <a:stretch>
            <a:fillRect/>
          </a:stretch>
        </p:blipFill>
        <p:spPr>
          <a:xfrm>
            <a:off x="0" y="2286000"/>
            <a:ext cx="4800600" cy="3488436"/>
          </a:xfrm>
        </p:spPr>
      </p:pic>
      <p:sp>
        <p:nvSpPr>
          <p:cNvPr id="4" name="Content Placeholder 3"/>
          <p:cNvSpPr>
            <a:spLocks noGrp="1"/>
          </p:cNvSpPr>
          <p:nvPr>
            <p:ph sz="half" idx="2"/>
          </p:nvPr>
        </p:nvSpPr>
        <p:spPr>
          <a:xfrm>
            <a:off x="4800600" y="1676400"/>
            <a:ext cx="4114800" cy="5181600"/>
          </a:xfrm>
        </p:spPr>
        <p:txBody>
          <a:bodyPr>
            <a:normAutofit fontScale="85000" lnSpcReduction="20000"/>
          </a:bodyPr>
          <a:lstStyle/>
          <a:p>
            <a:pPr>
              <a:lnSpc>
                <a:spcPct val="120000"/>
              </a:lnSpc>
            </a:pPr>
            <a:r>
              <a:rPr lang="en-US" dirty="0" smtClean="0"/>
              <a:t>Mendez reports to the UN Commission on Human Rights</a:t>
            </a:r>
          </a:p>
          <a:p>
            <a:pPr>
              <a:lnSpc>
                <a:spcPct val="120000"/>
              </a:lnSpc>
            </a:pPr>
            <a:endParaRPr lang="en-US" dirty="0" smtClean="0"/>
          </a:p>
          <a:p>
            <a:pPr>
              <a:lnSpc>
                <a:spcPct val="120000"/>
              </a:lnSpc>
            </a:pPr>
            <a:r>
              <a:rPr lang="en-US" dirty="0" smtClean="0"/>
              <a:t>In October 2011, he called  for a total ban on solitary for juveniles, mentally ill, pre-trial detainees. </a:t>
            </a:r>
          </a:p>
          <a:p>
            <a:pPr>
              <a:lnSpc>
                <a:spcPct val="120000"/>
              </a:lnSpc>
            </a:pPr>
            <a:endParaRPr lang="en-US" dirty="0" smtClean="0"/>
          </a:p>
          <a:p>
            <a:pPr>
              <a:lnSpc>
                <a:spcPct val="120000"/>
              </a:lnSpc>
            </a:pPr>
            <a:r>
              <a:rPr lang="en-US" dirty="0" smtClean="0"/>
              <a:t> Solitary should be limited to 15 days for everyone else, and used only for safety purposes.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Senate Judiciary Subcommittee Hearing on Solitary Confinement</a:t>
            </a:r>
            <a:endParaRPr lang="en-US" sz="3200" dirty="0"/>
          </a:p>
        </p:txBody>
      </p:sp>
      <p:sp>
        <p:nvSpPr>
          <p:cNvPr id="3" name="Content Placeholder 2"/>
          <p:cNvSpPr>
            <a:spLocks noGrp="1"/>
          </p:cNvSpPr>
          <p:nvPr>
            <p:ph sz="half" idx="1"/>
          </p:nvPr>
        </p:nvSpPr>
        <p:spPr>
          <a:xfrm>
            <a:off x="0" y="1524000"/>
            <a:ext cx="3810000" cy="5334000"/>
          </a:xfrm>
        </p:spPr>
        <p:txBody>
          <a:bodyPr>
            <a:normAutofit lnSpcReduction="10000"/>
          </a:bodyPr>
          <a:lstStyle/>
          <a:p>
            <a:pPr>
              <a:lnSpc>
                <a:spcPct val="110000"/>
              </a:lnSpc>
            </a:pPr>
            <a:r>
              <a:rPr lang="en-US" sz="2400" dirty="0" smtClean="0"/>
              <a:t>June 19, 2012: “Reassessing Solitary Confinement: The Human Rights, Fiscal and Public Safety Consequences”</a:t>
            </a:r>
          </a:p>
          <a:p>
            <a:pPr>
              <a:lnSpc>
                <a:spcPct val="110000"/>
              </a:lnSpc>
            </a:pPr>
            <a:endParaRPr lang="en-US" sz="2400" dirty="0" smtClean="0"/>
          </a:p>
          <a:p>
            <a:pPr>
              <a:lnSpc>
                <a:spcPct val="110000"/>
              </a:lnSpc>
            </a:pPr>
            <a:r>
              <a:rPr lang="en-US" sz="2400" dirty="0" smtClean="0"/>
              <a:t>First Congressional hearing held on solitary, with testimony from corrections officials,  legal experts, psychiatrists, survivors</a:t>
            </a:r>
          </a:p>
          <a:p>
            <a:endParaRPr lang="en-US" dirty="0"/>
          </a:p>
        </p:txBody>
      </p:sp>
      <p:pic>
        <p:nvPicPr>
          <p:cNvPr id="5" name="Content Placeholder 4" descr="hearing.jpg"/>
          <p:cNvPicPr>
            <a:picLocks noGrp="1" noChangeAspect="1"/>
          </p:cNvPicPr>
          <p:nvPr>
            <p:ph sz="half" idx="2"/>
          </p:nvPr>
        </p:nvPicPr>
        <p:blipFill>
          <a:blip r:embed="rId2" cstate="print"/>
          <a:stretch>
            <a:fillRect/>
          </a:stretch>
        </p:blipFill>
        <p:spPr>
          <a:xfrm>
            <a:off x="3873001" y="2209800"/>
            <a:ext cx="5270999" cy="3648292"/>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23-Hour Fast to End 23-Hour Solitary</a:t>
            </a:r>
            <a:endParaRPr lang="en-US" sz="3200" dirty="0"/>
          </a:p>
        </p:txBody>
      </p:sp>
      <p:pic>
        <p:nvPicPr>
          <p:cNvPr id="7" name="Content Placeholder 6" descr="fast.jpg"/>
          <p:cNvPicPr>
            <a:picLocks noGrp="1" noChangeAspect="1"/>
          </p:cNvPicPr>
          <p:nvPr>
            <p:ph sz="half" idx="1"/>
          </p:nvPr>
        </p:nvPicPr>
        <p:blipFill>
          <a:blip r:embed="rId2" cstate="print"/>
          <a:stretch>
            <a:fillRect/>
          </a:stretch>
        </p:blipFill>
        <p:spPr>
          <a:xfrm>
            <a:off x="0" y="2362200"/>
            <a:ext cx="5135645" cy="3294376"/>
          </a:xfrm>
        </p:spPr>
      </p:pic>
      <p:sp>
        <p:nvSpPr>
          <p:cNvPr id="4" name="Content Placeholder 3"/>
          <p:cNvSpPr>
            <a:spLocks noGrp="1"/>
          </p:cNvSpPr>
          <p:nvPr>
            <p:ph sz="half" idx="2"/>
          </p:nvPr>
        </p:nvSpPr>
        <p:spPr>
          <a:xfrm>
            <a:off x="5105400" y="1773936"/>
            <a:ext cx="3581400" cy="4623816"/>
          </a:xfrm>
        </p:spPr>
        <p:txBody>
          <a:bodyPr>
            <a:normAutofit/>
          </a:bodyPr>
          <a:lstStyle/>
          <a:p>
            <a:endParaRPr lang="en-US" sz="2400" dirty="0" smtClean="0"/>
          </a:p>
          <a:p>
            <a:r>
              <a:rPr lang="en-US" sz="2400" dirty="0" smtClean="0"/>
              <a:t>National Religious Campaign Against Torture sponsors a one-day fast in run-up to Senate hearing.</a:t>
            </a:r>
          </a:p>
          <a:p>
            <a:endParaRPr lang="en-US" sz="2400" dirty="0" smtClean="0"/>
          </a:p>
          <a:p>
            <a:r>
              <a:rPr lang="en-US" sz="2400" dirty="0" smtClean="0"/>
              <a:t>Participants include people of faith from around the country.</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Documenting Solitary Confinement (1)</a:t>
            </a:r>
            <a:endParaRPr lang="en-US" sz="3200" dirty="0"/>
          </a:p>
        </p:txBody>
      </p:sp>
      <p:pic>
        <p:nvPicPr>
          <p:cNvPr id="5" name="Content Placeholder 4" descr="amnesty report.jpg"/>
          <p:cNvPicPr>
            <a:picLocks noGrp="1" noChangeAspect="1"/>
          </p:cNvPicPr>
          <p:nvPr>
            <p:ph sz="half" idx="1"/>
          </p:nvPr>
        </p:nvPicPr>
        <p:blipFill>
          <a:blip r:embed="rId2" cstate="print"/>
          <a:stretch>
            <a:fillRect/>
          </a:stretch>
        </p:blipFill>
        <p:spPr>
          <a:xfrm>
            <a:off x="533400" y="1828800"/>
            <a:ext cx="3270088" cy="4624387"/>
          </a:xfrm>
        </p:spPr>
      </p:pic>
      <p:pic>
        <p:nvPicPr>
          <p:cNvPr id="6" name="Content Placeholder 5" descr="immigration report.png"/>
          <p:cNvPicPr>
            <a:picLocks noGrp="1" noChangeAspect="1"/>
          </p:cNvPicPr>
          <p:nvPr>
            <p:ph sz="half" idx="2"/>
          </p:nvPr>
        </p:nvPicPr>
        <p:blipFill>
          <a:blip r:embed="rId3" cstate="print"/>
          <a:stretch>
            <a:fillRect/>
          </a:stretch>
        </p:blipFill>
        <p:spPr>
          <a:xfrm>
            <a:off x="4695825" y="1851819"/>
            <a:ext cx="3943350" cy="446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Documenting Solitary Confinement (2)</a:t>
            </a:r>
            <a:endParaRPr lang="en-US" sz="3200" dirty="0"/>
          </a:p>
        </p:txBody>
      </p:sp>
      <p:pic>
        <p:nvPicPr>
          <p:cNvPr id="5" name="Content Placeholder 4" descr="boxed-inXb.jpg"/>
          <p:cNvPicPr>
            <a:picLocks noGrp="1" noChangeAspect="1"/>
          </p:cNvPicPr>
          <p:nvPr>
            <p:ph sz="half" idx="1"/>
          </p:nvPr>
        </p:nvPicPr>
        <p:blipFill>
          <a:blip r:embed="rId2" cstate="print"/>
          <a:stretch>
            <a:fillRect/>
          </a:stretch>
        </p:blipFill>
        <p:spPr>
          <a:xfrm>
            <a:off x="533400" y="1792239"/>
            <a:ext cx="3657600" cy="4503701"/>
          </a:xfrm>
        </p:spPr>
      </p:pic>
      <p:pic>
        <p:nvPicPr>
          <p:cNvPr id="6" name="Content Placeholder 5" descr="youth report.jpg"/>
          <p:cNvPicPr>
            <a:picLocks noGrp="1" noChangeAspect="1"/>
          </p:cNvPicPr>
          <p:nvPr>
            <p:ph sz="half" idx="2"/>
          </p:nvPr>
        </p:nvPicPr>
        <p:blipFill>
          <a:blip r:embed="rId3" cstate="print"/>
          <a:stretch>
            <a:fillRect/>
          </a:stretch>
        </p:blipFill>
        <p:spPr>
          <a:xfrm>
            <a:off x="5105400" y="1828800"/>
            <a:ext cx="3546911" cy="4522312"/>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sz="3200" dirty="0" smtClean="0"/>
              <a:t>Media Coverage of Solitary Confinement</a:t>
            </a:r>
            <a:endParaRPr lang="en-US" sz="3200" dirty="0"/>
          </a:p>
        </p:txBody>
      </p:sp>
      <p:sp>
        <p:nvSpPr>
          <p:cNvPr id="15" name="Text Placeholder 14"/>
          <p:cNvSpPr>
            <a:spLocks noGrp="1"/>
          </p:cNvSpPr>
          <p:nvPr>
            <p:ph type="body" idx="1"/>
          </p:nvPr>
        </p:nvSpPr>
        <p:spPr/>
        <p:txBody>
          <a:bodyPr/>
          <a:lstStyle/>
          <a:p>
            <a:r>
              <a:rPr lang="en-US" smtClean="0"/>
              <a:t>Alternative media</a:t>
            </a:r>
            <a:endParaRPr lang="en-US" dirty="0"/>
          </a:p>
        </p:txBody>
      </p:sp>
      <p:pic>
        <p:nvPicPr>
          <p:cNvPr id="13" name="Content Placeholder 12" descr="swatch.jpg"/>
          <p:cNvPicPr>
            <a:picLocks noGrp="1" noChangeAspect="1"/>
          </p:cNvPicPr>
          <p:nvPr>
            <p:ph sz="half" idx="2"/>
          </p:nvPr>
        </p:nvPicPr>
        <p:blipFill>
          <a:blip r:embed="rId2" cstate="print"/>
          <a:stretch>
            <a:fillRect/>
          </a:stretch>
        </p:blipFill>
        <p:spPr>
          <a:xfrm>
            <a:off x="152400" y="2895600"/>
            <a:ext cx="4772593" cy="3018997"/>
          </a:xfrm>
        </p:spPr>
      </p:pic>
      <p:sp>
        <p:nvSpPr>
          <p:cNvPr id="16" name="Text Placeholder 15"/>
          <p:cNvSpPr>
            <a:spLocks noGrp="1"/>
          </p:cNvSpPr>
          <p:nvPr>
            <p:ph type="body" sz="quarter" idx="3"/>
          </p:nvPr>
        </p:nvSpPr>
        <p:spPr>
          <a:xfrm>
            <a:off x="5029200" y="1698987"/>
            <a:ext cx="3886200" cy="715355"/>
          </a:xfrm>
        </p:spPr>
        <p:txBody>
          <a:bodyPr/>
          <a:lstStyle/>
          <a:p>
            <a:r>
              <a:rPr lang="en-US" dirty="0" smtClean="0"/>
              <a:t>Mainstream media</a:t>
            </a:r>
            <a:endParaRPr lang="en-US" dirty="0"/>
          </a:p>
        </p:txBody>
      </p:sp>
      <p:pic>
        <p:nvPicPr>
          <p:cNvPr id="12" name="Content Placeholder 11" descr="ny times.jpg"/>
          <p:cNvPicPr>
            <a:picLocks noGrp="1" noChangeAspect="1"/>
          </p:cNvPicPr>
          <p:nvPr>
            <p:ph sz="quarter" idx="4"/>
          </p:nvPr>
        </p:nvPicPr>
        <p:blipFill>
          <a:blip r:embed="rId3" cstate="print"/>
          <a:stretch>
            <a:fillRect/>
          </a:stretch>
        </p:blipFill>
        <p:spPr>
          <a:xfrm>
            <a:off x="4953000" y="2895600"/>
            <a:ext cx="4041775" cy="3031331"/>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Models for Change</a:t>
            </a:r>
            <a:endParaRPr lang="en-US" sz="3200" b="1" dirty="0"/>
          </a:p>
        </p:txBody>
      </p:sp>
      <p:sp>
        <p:nvSpPr>
          <p:cNvPr id="6" name="Content Placeholder 5"/>
          <p:cNvSpPr>
            <a:spLocks noGrp="1"/>
          </p:cNvSpPr>
          <p:nvPr>
            <p:ph sz="half" idx="2"/>
          </p:nvPr>
        </p:nvSpPr>
        <p:spPr>
          <a:xfrm>
            <a:off x="4648200" y="1600200"/>
            <a:ext cx="4267200" cy="4797552"/>
          </a:xfrm>
        </p:spPr>
        <p:txBody>
          <a:bodyPr>
            <a:noAutofit/>
          </a:bodyPr>
          <a:lstStyle/>
          <a:p>
            <a:pPr>
              <a:buNone/>
            </a:pPr>
            <a:r>
              <a:rPr lang="en-US" sz="2400" b="1" dirty="0" smtClean="0"/>
              <a:t>Maine</a:t>
            </a:r>
          </a:p>
          <a:p>
            <a:endParaRPr lang="en-US" sz="2400" dirty="0" smtClean="0"/>
          </a:p>
          <a:p>
            <a:r>
              <a:rPr lang="en-US" sz="2400" dirty="0" smtClean="0"/>
              <a:t>Grassroots activism</a:t>
            </a:r>
          </a:p>
          <a:p>
            <a:endParaRPr lang="en-US" sz="2400" dirty="0" smtClean="0"/>
          </a:p>
          <a:p>
            <a:r>
              <a:rPr lang="en-US" sz="2400" dirty="0" smtClean="0"/>
              <a:t>Press exposé</a:t>
            </a:r>
          </a:p>
          <a:p>
            <a:endParaRPr lang="en-US" sz="2400" dirty="0" smtClean="0"/>
          </a:p>
          <a:p>
            <a:r>
              <a:rPr lang="en-US" sz="2400" dirty="0" smtClean="0"/>
              <a:t>Legislation introduced and study commissioned</a:t>
            </a:r>
          </a:p>
          <a:p>
            <a:endParaRPr lang="en-US" sz="2400" dirty="0" smtClean="0"/>
          </a:p>
          <a:p>
            <a:r>
              <a:rPr lang="en-US" sz="2400" dirty="0" smtClean="0"/>
              <a:t>New leadership at the DOC</a:t>
            </a:r>
          </a:p>
          <a:p>
            <a:endParaRPr lang="en-US" sz="2400" dirty="0" smtClean="0"/>
          </a:p>
          <a:p>
            <a:r>
              <a:rPr lang="en-US" sz="2400" b="1" dirty="0" smtClean="0"/>
              <a:t>Result: 50 percent reduction in solitary confinement</a:t>
            </a:r>
            <a:endParaRPr lang="en-US" sz="2400" b="1" dirty="0"/>
          </a:p>
        </p:txBody>
      </p:sp>
      <p:sp>
        <p:nvSpPr>
          <p:cNvPr id="7" name="Content Placeholder 6"/>
          <p:cNvSpPr>
            <a:spLocks noGrp="1"/>
          </p:cNvSpPr>
          <p:nvPr>
            <p:ph sz="half" idx="1"/>
          </p:nvPr>
        </p:nvSpPr>
        <p:spPr>
          <a:xfrm>
            <a:off x="152400" y="1600200"/>
            <a:ext cx="4343400" cy="4797552"/>
          </a:xfrm>
        </p:spPr>
        <p:txBody>
          <a:bodyPr>
            <a:noAutofit/>
          </a:bodyPr>
          <a:lstStyle/>
          <a:p>
            <a:pPr>
              <a:buNone/>
            </a:pPr>
            <a:r>
              <a:rPr lang="en-US" sz="2400" b="1" dirty="0" smtClean="0"/>
              <a:t>Mississippi</a:t>
            </a:r>
          </a:p>
          <a:p>
            <a:endParaRPr lang="en-US" sz="2400" dirty="0" smtClean="0"/>
          </a:p>
          <a:p>
            <a:r>
              <a:rPr lang="en-US" sz="2400" dirty="0" smtClean="0"/>
              <a:t>Years of litigation by the ACLU</a:t>
            </a:r>
          </a:p>
          <a:p>
            <a:pPr>
              <a:buNone/>
            </a:pPr>
            <a:endParaRPr lang="en-US" sz="2400" dirty="0" smtClean="0"/>
          </a:p>
          <a:p>
            <a:r>
              <a:rPr lang="en-US" sz="2400" dirty="0" smtClean="0"/>
              <a:t>Joint involvement of DOC, ACLU, psychiatrists, health care providers and prison experts in “reclassification” of prisoners in solitary</a:t>
            </a:r>
          </a:p>
          <a:p>
            <a:pPr>
              <a:buNone/>
            </a:pPr>
            <a:endParaRPr lang="en-US" sz="2400" dirty="0" smtClean="0"/>
          </a:p>
          <a:p>
            <a:r>
              <a:rPr lang="en-US" sz="2400" b="1" dirty="0" smtClean="0"/>
              <a:t>Result: 75 percent reduction in solitary confinement</a:t>
            </a:r>
            <a:endParaRPr lang="en-US" sz="24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Activism in Illinois</a:t>
            </a:r>
            <a:endParaRPr lang="en-US" sz="3200" b="1" dirty="0"/>
          </a:p>
        </p:txBody>
      </p:sp>
      <p:pic>
        <p:nvPicPr>
          <p:cNvPr id="7" name="Picture Placeholder 6" descr="tamms.jpg"/>
          <p:cNvPicPr>
            <a:picLocks noGrp="1" noChangeAspect="1"/>
          </p:cNvPicPr>
          <p:nvPr>
            <p:ph type="pic" idx="1"/>
          </p:nvPr>
        </p:nvPicPr>
        <p:blipFill>
          <a:blip r:embed="rId2" cstate="print"/>
          <a:srcRect l="6396" r="6396"/>
          <a:stretch>
            <a:fillRect/>
          </a:stretch>
        </p:blipFill>
        <p:spPr/>
      </p:pic>
      <p:sp>
        <p:nvSpPr>
          <p:cNvPr id="6" name="Text Placeholder 5"/>
          <p:cNvSpPr>
            <a:spLocks noGrp="1"/>
          </p:cNvSpPr>
          <p:nvPr>
            <p:ph type="body" sz="half" idx="2"/>
          </p:nvPr>
        </p:nvSpPr>
        <p:spPr>
          <a:xfrm>
            <a:off x="164592" y="1600200"/>
            <a:ext cx="2578608" cy="5105400"/>
          </a:xfrm>
        </p:spPr>
        <p:txBody>
          <a:bodyPr>
            <a:normAutofit lnSpcReduction="10000"/>
          </a:bodyPr>
          <a:lstStyle/>
          <a:p>
            <a:pPr>
              <a:buFont typeface="Arial" pitchFamily="34" charset="0"/>
              <a:buChar char="•"/>
            </a:pPr>
            <a:r>
              <a:rPr lang="en-US" sz="2400" dirty="0" smtClean="0"/>
              <a:t>Grassroots activism by </a:t>
            </a:r>
            <a:r>
              <a:rPr lang="en-US" sz="2400" dirty="0" err="1" smtClean="0"/>
              <a:t>Tamms</a:t>
            </a:r>
            <a:r>
              <a:rPr lang="en-US" sz="2400" dirty="0" smtClean="0"/>
              <a:t> Year Ten</a:t>
            </a:r>
          </a:p>
          <a:p>
            <a:pPr>
              <a:buFont typeface="Arial" pitchFamily="34" charset="0"/>
              <a:buChar char="•"/>
            </a:pPr>
            <a:endParaRPr lang="en-US" sz="2400" dirty="0" smtClean="0"/>
          </a:p>
          <a:p>
            <a:pPr>
              <a:buFont typeface="Arial" pitchFamily="34" charset="0"/>
              <a:buChar char="•"/>
            </a:pPr>
            <a:r>
              <a:rPr lang="en-US" sz="2400" dirty="0" smtClean="0"/>
              <a:t>Litigation by Uptown People’s Law Center</a:t>
            </a:r>
          </a:p>
          <a:p>
            <a:pPr>
              <a:buFont typeface="Arial" pitchFamily="34" charset="0"/>
              <a:buChar char="•"/>
            </a:pPr>
            <a:endParaRPr lang="en-US" sz="2400" dirty="0" smtClean="0"/>
          </a:p>
          <a:p>
            <a:pPr>
              <a:buFont typeface="Arial" pitchFamily="34" charset="0"/>
              <a:buChar char="•"/>
            </a:pPr>
            <a:r>
              <a:rPr lang="en-US" sz="2400" dirty="0" smtClean="0"/>
              <a:t>Press exposé</a:t>
            </a:r>
          </a:p>
          <a:p>
            <a:pPr>
              <a:buFont typeface="Arial" pitchFamily="34" charset="0"/>
              <a:buChar char="•"/>
            </a:pPr>
            <a:endParaRPr lang="en-US" sz="2400" dirty="0" smtClean="0"/>
          </a:p>
          <a:p>
            <a:pPr>
              <a:buFont typeface="Arial" pitchFamily="34" charset="0"/>
              <a:buChar char="•"/>
            </a:pPr>
            <a:r>
              <a:rPr lang="en-US" sz="2400" dirty="0" smtClean="0"/>
              <a:t>Concern over high cost</a:t>
            </a:r>
          </a:p>
          <a:p>
            <a:pPr>
              <a:buFont typeface="Arial" pitchFamily="34" charset="0"/>
              <a:buChar char="•"/>
            </a:pPr>
            <a:endParaRPr lang="en-US" sz="2400" dirty="0" smtClean="0"/>
          </a:p>
          <a:p>
            <a:pPr>
              <a:buFont typeface="Arial" pitchFamily="34" charset="0"/>
              <a:buChar char="•"/>
            </a:pPr>
            <a:r>
              <a:rPr lang="en-US" sz="2400" dirty="0" smtClean="0"/>
              <a:t>Action by governor</a:t>
            </a:r>
          </a:p>
          <a:p>
            <a:pPr>
              <a:buFont typeface="Arial" pitchFamily="34" charset="0"/>
              <a:buChar char="•"/>
            </a:pPr>
            <a:endParaRPr lang="en-US" sz="2600" dirty="0" smtClean="0"/>
          </a:p>
          <a:p>
            <a:endParaRPr lang="en-US"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Activism in California</a:t>
            </a:r>
            <a:endParaRPr lang="en-US" sz="3200" b="1" dirty="0"/>
          </a:p>
        </p:txBody>
      </p:sp>
      <p:pic>
        <p:nvPicPr>
          <p:cNvPr id="5" name="Picture Placeholder 4" descr="California.jpg"/>
          <p:cNvPicPr>
            <a:picLocks noGrp="1" noChangeAspect="1"/>
          </p:cNvPicPr>
          <p:nvPr>
            <p:ph type="pic" idx="1"/>
          </p:nvPr>
        </p:nvPicPr>
        <p:blipFill>
          <a:blip r:embed="rId2" cstate="print"/>
          <a:srcRect l="6396" r="6396"/>
          <a:stretch>
            <a:fillRect/>
          </a:stretch>
        </p:blipFill>
        <p:spPr/>
      </p:pic>
      <p:sp>
        <p:nvSpPr>
          <p:cNvPr id="4" name="Text Placeholder 3"/>
          <p:cNvSpPr>
            <a:spLocks noGrp="1"/>
          </p:cNvSpPr>
          <p:nvPr>
            <p:ph type="body" sz="half" idx="2"/>
          </p:nvPr>
        </p:nvSpPr>
        <p:spPr>
          <a:xfrm>
            <a:off x="164592" y="1600200"/>
            <a:ext cx="2578608" cy="5105400"/>
          </a:xfrm>
        </p:spPr>
        <p:txBody>
          <a:bodyPr>
            <a:normAutofit lnSpcReduction="10000"/>
          </a:bodyPr>
          <a:lstStyle/>
          <a:p>
            <a:pPr>
              <a:buFont typeface="Arial" pitchFamily="34" charset="0"/>
              <a:buChar char="•"/>
            </a:pPr>
            <a:r>
              <a:rPr lang="en-US" sz="2400" dirty="0" smtClean="0"/>
              <a:t>Hunger strike by group in solitary spreads through  prison system</a:t>
            </a:r>
          </a:p>
          <a:p>
            <a:pPr>
              <a:buFont typeface="Arial" pitchFamily="34" charset="0"/>
              <a:buChar char="•"/>
            </a:pPr>
            <a:endParaRPr lang="en-US" sz="2400" dirty="0" smtClean="0"/>
          </a:p>
          <a:p>
            <a:pPr>
              <a:buFont typeface="Arial" pitchFamily="34" charset="0"/>
              <a:buChar char="•"/>
            </a:pPr>
            <a:r>
              <a:rPr lang="en-US" sz="2400" dirty="0" smtClean="0"/>
              <a:t>Grassroots activism</a:t>
            </a:r>
          </a:p>
          <a:p>
            <a:pPr>
              <a:buFont typeface="Arial" pitchFamily="34" charset="0"/>
              <a:buChar char="•"/>
            </a:pPr>
            <a:endParaRPr lang="en-US" sz="2400" dirty="0" smtClean="0"/>
          </a:p>
          <a:p>
            <a:pPr>
              <a:buFont typeface="Arial" pitchFamily="34" charset="0"/>
              <a:buChar char="•"/>
            </a:pPr>
            <a:r>
              <a:rPr lang="en-US" sz="2400" dirty="0" smtClean="0"/>
              <a:t>Amnesty International Report</a:t>
            </a:r>
          </a:p>
          <a:p>
            <a:pPr>
              <a:buFont typeface="Arial" pitchFamily="34" charset="0"/>
              <a:buChar char="•"/>
            </a:pPr>
            <a:endParaRPr lang="en-US" sz="2400" dirty="0" smtClean="0"/>
          </a:p>
          <a:p>
            <a:pPr>
              <a:buFont typeface="Arial" pitchFamily="34" charset="0"/>
              <a:buChar char="•"/>
            </a:pPr>
            <a:r>
              <a:rPr lang="en-US" sz="2400" dirty="0" smtClean="0"/>
              <a:t>Widespread press coverage</a:t>
            </a:r>
          </a:p>
          <a:p>
            <a:pPr>
              <a:buFont typeface="Arial" pitchFamily="34" charset="0"/>
              <a:buChar char="•"/>
            </a:pPr>
            <a:endParaRPr lang="en-US"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Alexis de Tocqueville on Solitary Confinement (1830)</a:t>
            </a:r>
            <a:endParaRPr lang="en-US" sz="3200" dirty="0"/>
          </a:p>
        </p:txBody>
      </p:sp>
      <p:sp>
        <p:nvSpPr>
          <p:cNvPr id="6" name="Content Placeholder 5"/>
          <p:cNvSpPr>
            <a:spLocks noGrp="1"/>
          </p:cNvSpPr>
          <p:nvPr>
            <p:ph idx="1"/>
          </p:nvPr>
        </p:nvSpPr>
        <p:spPr>
          <a:xfrm>
            <a:off x="304800" y="1775191"/>
            <a:ext cx="8534400" cy="4625609"/>
          </a:xfrm>
        </p:spPr>
        <p:txBody>
          <a:bodyPr>
            <a:normAutofit/>
          </a:bodyPr>
          <a:lstStyle/>
          <a:p>
            <a:r>
              <a:rPr lang="en-US" sz="2400" b="1" dirty="0" smtClean="0"/>
              <a:t>“The unfortunates, on whom this experiment was made, fell into a state of depression;…</a:t>
            </a:r>
            <a:r>
              <a:rPr lang="en-US" sz="2400" dirty="0" smtClean="0"/>
              <a:t>their lives seemed in danger, if they remained longer in this situation; </a:t>
            </a:r>
            <a:r>
              <a:rPr lang="en-US" sz="2400" b="1" dirty="0" smtClean="0"/>
              <a:t>five of them, had already succumbed during a single year; </a:t>
            </a:r>
            <a:r>
              <a:rPr lang="en-US" sz="2400" dirty="0" smtClean="0"/>
              <a:t>their moral state was not less alarming; </a:t>
            </a:r>
            <a:r>
              <a:rPr lang="en-US" sz="2400" b="1" dirty="0" smtClean="0"/>
              <a:t>one of them had become insane; another, in a fit of despair, had [attempted suicide]. “</a:t>
            </a:r>
          </a:p>
          <a:p>
            <a:endParaRPr lang="en-US" sz="2400" b="1" dirty="0" smtClean="0"/>
          </a:p>
          <a:p>
            <a:r>
              <a:rPr lang="en-US" sz="2400" dirty="0" smtClean="0"/>
              <a:t>“This trial…was fatal to the greater part of the convicts:…</a:t>
            </a:r>
            <a:r>
              <a:rPr lang="en-US" sz="2400" b="1" dirty="0" smtClean="0"/>
              <a:t>this absolute solitude, if nothing interrupts it, is beyond the strength of man; it destroys the criminal without intermission and without pity; it does not reform, it kills.</a:t>
            </a:r>
            <a:r>
              <a:rPr lang="en-US" sz="2400" dirty="0" smtClean="0"/>
              <a:t>”</a:t>
            </a:r>
          </a:p>
          <a:p>
            <a:pPr>
              <a:buNone/>
            </a:pPr>
            <a:endParaRPr lang="en-US" sz="2000" b="1"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b="1" dirty="0" smtClean="0"/>
              <a:t>Activism in New York</a:t>
            </a:r>
            <a:endParaRPr lang="en-US" sz="3200" b="1" dirty="0"/>
          </a:p>
        </p:txBody>
      </p:sp>
      <p:pic>
        <p:nvPicPr>
          <p:cNvPr id="10" name="Picture Placeholder 9" descr="jac demo 1.jpg"/>
          <p:cNvPicPr>
            <a:picLocks noGrp="1" noChangeAspect="1"/>
          </p:cNvPicPr>
          <p:nvPr>
            <p:ph type="pic" idx="1"/>
          </p:nvPr>
        </p:nvPicPr>
        <p:blipFill>
          <a:blip r:embed="rId2" cstate="print"/>
          <a:stretch>
            <a:fillRect/>
          </a:stretch>
        </p:blipFill>
        <p:spPr>
          <a:xfrm>
            <a:off x="3616361" y="1484808"/>
            <a:ext cx="4822285" cy="5373192"/>
          </a:xfrm>
        </p:spPr>
      </p:pic>
      <p:sp>
        <p:nvSpPr>
          <p:cNvPr id="9" name="Text Placeholder 8"/>
          <p:cNvSpPr>
            <a:spLocks noGrp="1"/>
          </p:cNvSpPr>
          <p:nvPr>
            <p:ph type="body" sz="half" idx="2"/>
          </p:nvPr>
        </p:nvSpPr>
        <p:spPr>
          <a:xfrm>
            <a:off x="152400" y="1524000"/>
            <a:ext cx="2667000" cy="5334000"/>
          </a:xfrm>
        </p:spPr>
        <p:txBody>
          <a:bodyPr>
            <a:normAutofit lnSpcReduction="10000"/>
          </a:bodyPr>
          <a:lstStyle/>
          <a:p>
            <a:pPr>
              <a:buFont typeface="Arial" pitchFamily="34" charset="0"/>
              <a:buChar char="•"/>
            </a:pPr>
            <a:r>
              <a:rPr lang="en-US" sz="2400" dirty="0" smtClean="0"/>
              <a:t>Litigation and legislation to limit solitary for people with mental illness</a:t>
            </a:r>
          </a:p>
          <a:p>
            <a:pPr>
              <a:buFont typeface="Arial" pitchFamily="34" charset="0"/>
              <a:buChar char="•"/>
            </a:pPr>
            <a:endParaRPr lang="en-US" sz="2400" dirty="0" smtClean="0"/>
          </a:p>
          <a:p>
            <a:pPr>
              <a:buFont typeface="Arial" pitchFamily="34" charset="0"/>
              <a:buChar char="•"/>
            </a:pPr>
            <a:r>
              <a:rPr lang="en-US" sz="2400" dirty="0" smtClean="0"/>
              <a:t>Grassroots activism on state and city levels</a:t>
            </a:r>
          </a:p>
          <a:p>
            <a:pPr>
              <a:buFont typeface="Arial" pitchFamily="34" charset="0"/>
              <a:buChar char="•"/>
            </a:pPr>
            <a:endParaRPr lang="en-US" sz="2400" dirty="0" smtClean="0"/>
          </a:p>
          <a:p>
            <a:pPr>
              <a:buFont typeface="Arial" pitchFamily="34" charset="0"/>
              <a:buChar char="•"/>
            </a:pPr>
            <a:r>
              <a:rPr lang="en-US" sz="2400" dirty="0" smtClean="0"/>
              <a:t>NYCLU report</a:t>
            </a:r>
          </a:p>
          <a:p>
            <a:pPr>
              <a:buFont typeface="Arial" pitchFamily="34" charset="0"/>
              <a:buChar char="•"/>
            </a:pPr>
            <a:endParaRPr lang="en-US" sz="2400" dirty="0" smtClean="0"/>
          </a:p>
          <a:p>
            <a:pPr>
              <a:buFont typeface="Arial" pitchFamily="34" charset="0"/>
              <a:buChar char="•"/>
            </a:pPr>
            <a:r>
              <a:rPr lang="en-US" sz="2400" dirty="0" smtClean="0"/>
              <a:t>Press coverage</a:t>
            </a:r>
          </a:p>
          <a:p>
            <a:pPr>
              <a:buFont typeface="Arial" pitchFamily="34" charset="0"/>
              <a:buChar char="•"/>
            </a:pPr>
            <a:endParaRPr lang="en-US" sz="2400" dirty="0" smtClean="0"/>
          </a:p>
          <a:p>
            <a:pPr>
              <a:buFont typeface="Arial" pitchFamily="34" charset="0"/>
              <a:buChar char="•"/>
            </a:pPr>
            <a:r>
              <a:rPr lang="en-US" sz="2400" dirty="0" smtClean="0"/>
              <a:t>Meetings with legislators</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Activism in Other States</a:t>
            </a:r>
            <a:endParaRPr lang="en-US" sz="3200" dirty="0"/>
          </a:p>
        </p:txBody>
      </p:sp>
      <p:sp>
        <p:nvSpPr>
          <p:cNvPr id="6" name="Content Placeholder 5"/>
          <p:cNvSpPr>
            <a:spLocks noGrp="1"/>
          </p:cNvSpPr>
          <p:nvPr>
            <p:ph idx="1"/>
          </p:nvPr>
        </p:nvSpPr>
        <p:spPr/>
        <p:txBody>
          <a:bodyPr>
            <a:noAutofit/>
          </a:bodyPr>
          <a:lstStyle/>
          <a:p>
            <a:pPr>
              <a:lnSpc>
                <a:spcPts val="3200"/>
              </a:lnSpc>
            </a:pPr>
            <a:r>
              <a:rPr lang="en-US" sz="2400" b="1" dirty="0" smtClean="0"/>
              <a:t>Arizona</a:t>
            </a:r>
          </a:p>
          <a:p>
            <a:pPr>
              <a:lnSpc>
                <a:spcPts val="3200"/>
              </a:lnSpc>
            </a:pPr>
            <a:r>
              <a:rPr lang="en-US" sz="2400" b="1" dirty="0" smtClean="0"/>
              <a:t>Colorado</a:t>
            </a:r>
          </a:p>
          <a:p>
            <a:pPr>
              <a:lnSpc>
                <a:spcPts val="3200"/>
              </a:lnSpc>
            </a:pPr>
            <a:r>
              <a:rPr lang="en-US" sz="2400" b="1" dirty="0" smtClean="0"/>
              <a:t>Louisiana</a:t>
            </a:r>
          </a:p>
          <a:p>
            <a:pPr>
              <a:lnSpc>
                <a:spcPts val="3200"/>
              </a:lnSpc>
            </a:pPr>
            <a:r>
              <a:rPr lang="en-US" sz="2400" b="1" dirty="0" smtClean="0"/>
              <a:t>Maine</a:t>
            </a:r>
          </a:p>
          <a:p>
            <a:pPr>
              <a:lnSpc>
                <a:spcPts val="3200"/>
              </a:lnSpc>
            </a:pPr>
            <a:r>
              <a:rPr lang="en-US" sz="2400" b="1" dirty="0" smtClean="0"/>
              <a:t>Maryland</a:t>
            </a:r>
          </a:p>
          <a:p>
            <a:pPr>
              <a:lnSpc>
                <a:spcPts val="3200"/>
              </a:lnSpc>
            </a:pPr>
            <a:r>
              <a:rPr lang="en-US" sz="2400" b="1" dirty="0" smtClean="0"/>
              <a:t>New Jersey</a:t>
            </a:r>
          </a:p>
          <a:p>
            <a:pPr>
              <a:lnSpc>
                <a:spcPts val="3200"/>
              </a:lnSpc>
            </a:pPr>
            <a:r>
              <a:rPr lang="en-US" sz="2400" b="1" dirty="0" smtClean="0"/>
              <a:t>New Mexico</a:t>
            </a:r>
          </a:p>
          <a:p>
            <a:pPr>
              <a:lnSpc>
                <a:spcPts val="3200"/>
              </a:lnSpc>
            </a:pPr>
            <a:r>
              <a:rPr lang="en-US" sz="2400" b="1" dirty="0" smtClean="0"/>
              <a:t>Ohio</a:t>
            </a:r>
          </a:p>
          <a:p>
            <a:pPr>
              <a:lnSpc>
                <a:spcPts val="3200"/>
              </a:lnSpc>
            </a:pPr>
            <a:r>
              <a:rPr lang="en-US" sz="2400" b="1" dirty="0" smtClean="0"/>
              <a:t>Pennsylvania</a:t>
            </a:r>
          </a:p>
          <a:p>
            <a:pPr>
              <a:lnSpc>
                <a:spcPts val="3200"/>
              </a:lnSpc>
            </a:pPr>
            <a:r>
              <a:rPr lang="en-US" sz="2400" b="1" dirty="0" smtClean="0"/>
              <a:t>Texas</a:t>
            </a:r>
          </a:p>
          <a:p>
            <a:pPr>
              <a:lnSpc>
                <a:spcPts val="3200"/>
              </a:lnSpc>
            </a:pPr>
            <a:r>
              <a:rPr lang="en-US" sz="2400" b="1" dirty="0" smtClean="0"/>
              <a:t>Virginia</a:t>
            </a:r>
          </a:p>
          <a:p>
            <a:endParaRPr lang="en-US" sz="2400" dirty="0" smtClean="0"/>
          </a:p>
        </p:txBody>
      </p:sp>
      <p:sp>
        <p:nvSpPr>
          <p:cNvPr id="7" name="Content Placeholder 6"/>
          <p:cNvSpPr>
            <a:spLocks noGrp="1"/>
          </p:cNvSpPr>
          <p:nvPr>
            <p:ph sz="half" idx="4294967295"/>
          </p:nvPr>
        </p:nvSpPr>
        <p:spPr>
          <a:xfrm>
            <a:off x="5105400" y="1773238"/>
            <a:ext cx="4038600" cy="4624387"/>
          </a:xfrm>
        </p:spPr>
        <p:txBody>
          <a:bodyPr/>
          <a:lstStyle/>
          <a:p>
            <a:endParaRPr lang="en-US" sz="2400"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To Be Continued…</a:t>
            </a:r>
            <a:endParaRPr lang="en-US" sz="3200" dirty="0"/>
          </a:p>
        </p:txBody>
      </p:sp>
      <p:pic>
        <p:nvPicPr>
          <p:cNvPr id="4" name="Content Placeholder 3" descr="solitary-confinement-is-torture-l-6yjxan-227x171.jpg"/>
          <p:cNvPicPr>
            <a:picLocks noGrp="1" noChangeAspect="1"/>
          </p:cNvPicPr>
          <p:nvPr>
            <p:ph idx="1"/>
          </p:nvPr>
        </p:nvPicPr>
        <p:blipFill>
          <a:blip r:embed="rId2" cstate="print"/>
          <a:stretch>
            <a:fillRect/>
          </a:stretch>
        </p:blipFill>
        <p:spPr>
          <a:xfrm>
            <a:off x="2590800" y="2106612"/>
            <a:ext cx="4038600" cy="40386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0"/>
            <a:ext cx="7924800" cy="457200"/>
          </a:xfrm>
        </p:spPr>
        <p:txBody>
          <a:bodyPr>
            <a:normAutofit fontScale="90000"/>
          </a:bodyPr>
          <a:lstStyle/>
          <a:p>
            <a:endParaRPr lang="en-US" dirty="0"/>
          </a:p>
        </p:txBody>
      </p:sp>
      <p:sp>
        <p:nvSpPr>
          <p:cNvPr id="4" name="Subtitle 3"/>
          <p:cNvSpPr>
            <a:spLocks noGrp="1"/>
          </p:cNvSpPr>
          <p:nvPr>
            <p:ph type="subTitle" idx="1"/>
          </p:nvPr>
        </p:nvSpPr>
        <p:spPr>
          <a:xfrm>
            <a:off x="381000" y="838200"/>
            <a:ext cx="8382000" cy="3581400"/>
          </a:xfrm>
        </p:spPr>
        <p:txBody>
          <a:bodyPr>
            <a:noAutofit/>
          </a:bodyPr>
          <a:lstStyle/>
          <a:p>
            <a:r>
              <a:rPr lang="en-US" sz="2400" dirty="0" smtClean="0"/>
              <a:t>© 2012 by Solitary Watch</a:t>
            </a:r>
          </a:p>
          <a:p>
            <a:r>
              <a:rPr lang="en-US" sz="2400" dirty="0" smtClean="0">
                <a:hlinkClick r:id="rId2"/>
              </a:rPr>
              <a:t>www.solitarywatch.com</a:t>
            </a:r>
            <a:r>
              <a:rPr lang="en-US" sz="2400" dirty="0" smtClean="0"/>
              <a:t> </a:t>
            </a:r>
          </a:p>
          <a:p>
            <a:r>
              <a:rPr lang="en-US" sz="2400" dirty="0" smtClean="0"/>
              <a:t>This presentation may be used, shared, or adapted only under the terms of the Creative Commons Attribution-Non-Commercial License:  </a:t>
            </a:r>
            <a:r>
              <a:rPr lang="en-US" sz="2400" dirty="0" smtClean="0">
                <a:hlinkClick r:id="rId3"/>
              </a:rPr>
              <a:t>http://creativecommons.org/licenses/by-nc/3.0/</a:t>
            </a:r>
            <a:r>
              <a:rPr lang="en-US" sz="2400" dirty="0" smtClean="0"/>
              <a:t> </a:t>
            </a:r>
          </a:p>
          <a:p>
            <a:endParaRPr lang="en-US" sz="2400" dirty="0" smtClean="0"/>
          </a:p>
          <a:p>
            <a:r>
              <a:rPr lang="en-US" sz="2400" dirty="0" smtClean="0"/>
              <a:t>Created by Jean Casella</a:t>
            </a:r>
          </a:p>
          <a:p>
            <a:r>
              <a:rPr lang="en-US" sz="2400" dirty="0" smtClean="0"/>
              <a:t>Research by Katie Rose </a:t>
            </a:r>
            <a:r>
              <a:rPr lang="en-US" sz="2400" dirty="0" err="1" smtClean="0"/>
              <a:t>Quandt</a:t>
            </a:r>
            <a:r>
              <a:rPr lang="en-US" sz="2400" dirty="0" smtClean="0"/>
              <a:t> and Sal Rodriguez</a:t>
            </a:r>
          </a:p>
          <a:p>
            <a:r>
              <a:rPr lang="en-US" sz="2400" dirty="0" smtClean="0"/>
              <a:t>Contact: </a:t>
            </a:r>
            <a:r>
              <a:rPr lang="en-US" sz="2400" dirty="0" smtClean="0">
                <a:hlinkClick r:id="rId4"/>
              </a:rPr>
              <a:t>solitarywatchnews@gmail.com</a:t>
            </a:r>
            <a:endParaRPr lang="en-US" sz="2400" dirty="0" smtClean="0"/>
          </a:p>
          <a:p>
            <a:r>
              <a:rPr lang="en-US" sz="2400" dirty="0" smtClean="0"/>
              <a:t>PO Box 11374, Washington, DC 20008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Charles Dickens on Solitary Confinement (1842)</a:t>
            </a:r>
            <a:endParaRPr lang="en-US" sz="3200" dirty="0"/>
          </a:p>
        </p:txBody>
      </p:sp>
      <p:sp>
        <p:nvSpPr>
          <p:cNvPr id="3" name="Content Placeholder 2"/>
          <p:cNvSpPr>
            <a:spLocks noGrp="1"/>
          </p:cNvSpPr>
          <p:nvPr>
            <p:ph idx="1"/>
          </p:nvPr>
        </p:nvSpPr>
        <p:spPr/>
        <p:txBody>
          <a:bodyPr>
            <a:normAutofit/>
          </a:bodyPr>
          <a:lstStyle/>
          <a:p>
            <a:r>
              <a:rPr lang="en-US" sz="2400" dirty="0" smtClean="0"/>
              <a:t>“</a:t>
            </a:r>
            <a:r>
              <a:rPr lang="en-US" sz="2400" b="1" dirty="0" smtClean="0"/>
              <a:t>I believe that very few men are capable of estimating the immense amount of torture and agony which this dreadful punishment, prolonged for years, inflicts upon the sufferers</a:t>
            </a:r>
            <a:r>
              <a:rPr lang="en-US" sz="2400" dirty="0" smtClean="0"/>
              <a:t>…</a:t>
            </a:r>
          </a:p>
          <a:p>
            <a:endParaRPr lang="en-US" sz="2400" dirty="0" smtClean="0"/>
          </a:p>
          <a:p>
            <a:r>
              <a:rPr lang="en-US" sz="2400" dirty="0" smtClean="0"/>
              <a:t>“</a:t>
            </a:r>
            <a:r>
              <a:rPr lang="en-US" sz="2400" b="1" dirty="0" smtClean="0"/>
              <a:t>I hold this slow and daily tampering with the mysteries of the brain to be immeasurably worse than any torture of the body; </a:t>
            </a:r>
            <a:r>
              <a:rPr lang="en-US" sz="2400" dirty="0" smtClean="0"/>
              <a:t>and…I denounce it, as a secret punishment which slumbering humanity is not roused up to stay. “</a:t>
            </a:r>
          </a:p>
          <a:p>
            <a:pPr>
              <a:buNone/>
            </a:pP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The Auburn System</a:t>
            </a:r>
            <a:endParaRPr lang="en-US" sz="3200" b="1" dirty="0"/>
          </a:p>
        </p:txBody>
      </p:sp>
      <p:pic>
        <p:nvPicPr>
          <p:cNvPr id="5" name="Picture Placeholder 4" descr="Auburn-lockstep.gif"/>
          <p:cNvPicPr>
            <a:picLocks noGrp="1" noChangeAspect="1"/>
          </p:cNvPicPr>
          <p:nvPr>
            <p:ph type="pic" idx="1"/>
          </p:nvPr>
        </p:nvPicPr>
        <p:blipFill>
          <a:blip r:embed="rId3" cstate="print"/>
          <a:stretch>
            <a:fillRect/>
          </a:stretch>
        </p:blipFill>
        <p:spPr>
          <a:xfrm>
            <a:off x="2971800" y="1981200"/>
            <a:ext cx="6055361" cy="3657600"/>
          </a:xfrm>
          <a:prstGeom prst="rect">
            <a:avLst/>
          </a:prstGeom>
          <a:noFill/>
          <a:ln>
            <a:noFill/>
          </a:ln>
        </p:spPr>
      </p:pic>
      <p:sp>
        <p:nvSpPr>
          <p:cNvPr id="4" name="Text Placeholder 3"/>
          <p:cNvSpPr>
            <a:spLocks noGrp="1"/>
          </p:cNvSpPr>
          <p:nvPr>
            <p:ph type="body" sz="half" idx="2"/>
          </p:nvPr>
        </p:nvSpPr>
        <p:spPr>
          <a:xfrm>
            <a:off x="164592" y="1524000"/>
            <a:ext cx="2654808" cy="5105400"/>
          </a:xfrm>
        </p:spPr>
        <p:txBody>
          <a:bodyPr>
            <a:noAutofit/>
          </a:bodyPr>
          <a:lstStyle/>
          <a:p>
            <a:pPr>
              <a:buFont typeface="Arial" pitchFamily="34" charset="0"/>
              <a:buChar char="•"/>
            </a:pPr>
            <a:r>
              <a:rPr lang="en-US" sz="2400" dirty="0" smtClean="0"/>
              <a:t>Prisons began to abandon solitary in favor of the “Auburn System”: daily hard labor in groups, where prisoners worked silently and march in lockstep. </a:t>
            </a:r>
          </a:p>
          <a:p>
            <a:pPr>
              <a:buFont typeface="Arial" pitchFamily="34" charset="0"/>
              <a:buChar char="•"/>
            </a:pPr>
            <a:endParaRPr lang="en-US" sz="2400" dirty="0" smtClean="0"/>
          </a:p>
          <a:p>
            <a:pPr>
              <a:buFont typeface="Arial" pitchFamily="34" charset="0"/>
              <a:buChar char="•"/>
            </a:pPr>
            <a:r>
              <a:rPr lang="en-US" sz="2400" dirty="0" smtClean="0"/>
              <a:t>By the late 19</a:t>
            </a:r>
            <a:r>
              <a:rPr lang="en-US" sz="2400" baseline="30000" dirty="0" smtClean="0"/>
              <a:t>th</a:t>
            </a:r>
            <a:r>
              <a:rPr lang="en-US" sz="2400" dirty="0" smtClean="0"/>
              <a:t> century, long-term solitary was rare.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i="1" dirty="0" smtClean="0"/>
              <a:t>In re Medley</a:t>
            </a:r>
            <a:r>
              <a:rPr lang="en-US" sz="3200" dirty="0" smtClean="0"/>
              <a:t>: The United States Supreme Court Denounces Solitary Confinement (1890)</a:t>
            </a:r>
            <a:endParaRPr lang="en-US" sz="3200" dirty="0"/>
          </a:p>
        </p:txBody>
      </p:sp>
      <p:sp>
        <p:nvSpPr>
          <p:cNvPr id="6" name="Content Placeholder 5"/>
          <p:cNvSpPr>
            <a:spLocks noGrp="1"/>
          </p:cNvSpPr>
          <p:nvPr>
            <p:ph idx="1"/>
          </p:nvPr>
        </p:nvSpPr>
        <p:spPr/>
        <p:txBody>
          <a:bodyPr>
            <a:normAutofit/>
          </a:bodyPr>
          <a:lstStyle/>
          <a:p>
            <a:pPr>
              <a:buNone/>
            </a:pPr>
            <a:endParaRPr lang="en-US" sz="2000" dirty="0" smtClean="0"/>
          </a:p>
          <a:p>
            <a:r>
              <a:rPr lang="en-US" sz="2400" dirty="0" smtClean="0"/>
              <a:t>Surveying the use of long-term solitary, the Court found that “</a:t>
            </a:r>
            <a:r>
              <a:rPr lang="en-US" sz="2400" b="1" dirty="0" smtClean="0"/>
              <a:t>a considerable number of the prisoners fell, after even a short confinement, into a semi-fatuous condition, from which it was next to impossible to arouse them, and others became violently insane; others still, committed suicide; while those who stood the ordeal better were not generally reformed, </a:t>
            </a:r>
            <a:r>
              <a:rPr lang="en-US" sz="2400" dirty="0" smtClean="0"/>
              <a:t>and in most cases did not recover sufficient mental activity to be of any subsequent service to the community.”</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7479</TotalTime>
  <Words>3041</Words>
  <Application>Microsoft Office PowerPoint</Application>
  <PresentationFormat>On-screen Show (4:3)</PresentationFormat>
  <Paragraphs>372</Paragraphs>
  <Slides>63</Slides>
  <Notes>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Module</vt:lpstr>
      <vt:lpstr>Solitary 101</vt:lpstr>
      <vt:lpstr>An American Invention</vt:lpstr>
      <vt:lpstr>Walnut Street Jail</vt:lpstr>
      <vt:lpstr>Eastern State Penitentiary</vt:lpstr>
      <vt:lpstr> Total Isolation</vt:lpstr>
      <vt:lpstr>Alexis de Tocqueville on Solitary Confinement (1830)</vt:lpstr>
      <vt:lpstr>Charles Dickens on Solitary Confinement (1842)</vt:lpstr>
      <vt:lpstr>The Auburn System</vt:lpstr>
      <vt:lpstr>In re Medley: The United States Supreme Court Denounces Solitary Confinement (1890)</vt:lpstr>
      <vt:lpstr>Alcatraz</vt:lpstr>
      <vt:lpstr>The Marion Lockdown</vt:lpstr>
      <vt:lpstr>Pelican Bay</vt:lpstr>
      <vt:lpstr>The “War on Crime” and the Culture of Punishment Spurs the Growth of Solitary</vt:lpstr>
      <vt:lpstr>Dr. Terry Kupers: How to Create  Madness in Prisons (Part 1)</vt:lpstr>
      <vt:lpstr>Dr. Terry Kupers: How to Create  Madness in Prisons (Part 2)</vt:lpstr>
      <vt:lpstr>Supermax Boom</vt:lpstr>
      <vt:lpstr>A Nation in Lockdown</vt:lpstr>
      <vt:lpstr>Solitary by the Numbers </vt:lpstr>
      <vt:lpstr>Euphemisms for Torture</vt:lpstr>
      <vt:lpstr>The World in a Cell</vt:lpstr>
      <vt:lpstr>Lockdown 23/7</vt:lpstr>
      <vt:lpstr>No Way Out</vt:lpstr>
      <vt:lpstr>Months, Years, and Decades Alone</vt:lpstr>
      <vt:lpstr>Art from Solitary: Thomas Silverstein,  ADX Florence, CO (29 years)</vt:lpstr>
      <vt:lpstr>Art from Solitary: Herman Wallace,  Louisiana State Penitentiary at Angola (40 years)</vt:lpstr>
      <vt:lpstr>Voices from Solitary: Herman Wallace,  Louisiana State Penitentiary at Angola (40 years)</vt:lpstr>
      <vt:lpstr>Voices from Solitary: Herman Wallace,  Louisiana State Penitentiary at Angola (40 years)</vt:lpstr>
      <vt:lpstr>American Exceptionalism</vt:lpstr>
      <vt:lpstr>Solitary in Europe</vt:lpstr>
      <vt:lpstr>The Psychological Effects  of Solitary Confinement</vt:lpstr>
      <vt:lpstr>Dr. Stuart Grassian:  Symptoms of  “SHU Syndrome”</vt:lpstr>
      <vt:lpstr>Voices from Solitary: Brian Nelson,  Tamms Supermax, IL (12 years)</vt:lpstr>
      <vt:lpstr>Suicide</vt:lpstr>
      <vt:lpstr>Self-Mutilation</vt:lpstr>
      <vt:lpstr>Voices from Solitary: Anthony Graves,  Polunsky Unit (Death Row), TX (18 years)</vt:lpstr>
      <vt:lpstr>Voices from Solitary: Anthony Graves,  Polunsky Unit (Death Row), TX (18 years)</vt:lpstr>
      <vt:lpstr>Common Reasons for Placement in  Solitary Confinement</vt:lpstr>
      <vt:lpstr>Racial Disparities in the Use of Solitary</vt:lpstr>
      <vt:lpstr>Groups Vulnerable to Placement  in Solitary Confinement</vt:lpstr>
      <vt:lpstr>Isolating the Mentally Ill</vt:lpstr>
      <vt:lpstr>Psychiatric “Treatment”</vt:lpstr>
      <vt:lpstr>Children in Solitary</vt:lpstr>
      <vt:lpstr>Immigrants in Solitary</vt:lpstr>
      <vt:lpstr>Solitary at Guantánamo</vt:lpstr>
      <vt:lpstr>Voices from Solitary: Adnan Farhan Abdul Latif, Guantánamo Bay, Cuba (11 years)</vt:lpstr>
      <vt:lpstr>The High Cost of Solitary Confinement</vt:lpstr>
      <vt:lpstr>Unlocking the Box</vt:lpstr>
      <vt:lpstr>National Organizations with Campaigns Against Solitary Confinement</vt:lpstr>
      <vt:lpstr>Prisoner Hunger Strikes Against  Solitary Confinement</vt:lpstr>
      <vt:lpstr>International Agreements Limiting Solitary Confinement</vt:lpstr>
      <vt:lpstr>UN Special Rapporteur on Torture Juan Mendez Condemns Solitary Confinement</vt:lpstr>
      <vt:lpstr>Senate Judiciary Subcommittee Hearing on Solitary Confinement</vt:lpstr>
      <vt:lpstr>23-Hour Fast to End 23-Hour Solitary</vt:lpstr>
      <vt:lpstr>Documenting Solitary Confinement (1)</vt:lpstr>
      <vt:lpstr>Documenting Solitary Confinement (2)</vt:lpstr>
      <vt:lpstr>Media Coverage of Solitary Confinement</vt:lpstr>
      <vt:lpstr>Models for Change</vt:lpstr>
      <vt:lpstr>Activism in Illinois</vt:lpstr>
      <vt:lpstr>Activism in California</vt:lpstr>
      <vt:lpstr>Activism in New York</vt:lpstr>
      <vt:lpstr>Activism in Other States</vt:lpstr>
      <vt:lpstr>To Be Continued…</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Solitary Confinement 101</dc:title>
  <dc:creator>james</dc:creator>
  <cp:lastModifiedBy>james</cp:lastModifiedBy>
  <cp:revision>622</cp:revision>
  <dcterms:created xsi:type="dcterms:W3CDTF">2012-10-23T00:59:29Z</dcterms:created>
  <dcterms:modified xsi:type="dcterms:W3CDTF">2012-11-12T15:58:55Z</dcterms:modified>
</cp:coreProperties>
</file>